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4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5.xml" ContentType="application/vnd.openxmlformats-officedocument.theme+xml"/>
  <Override PartName="/ppt/tags/tag1.xml" ContentType="application/vnd.openxmlformats-officedocument.presentationml.tags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6.xml" ContentType="application/vnd.openxmlformats-officedocument.theme+xml"/>
  <Override PartName="/ppt/tags/tag2.xml" ContentType="application/vnd.openxmlformats-officedocument.presentationml.tags+xml"/>
  <Override PartName="/ppt/theme/theme7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7" r:id="rId2"/>
    <p:sldMasterId id="2147483670" r:id="rId3"/>
    <p:sldMasterId id="2147483683" r:id="rId4"/>
    <p:sldMasterId id="2147483696" r:id="rId5"/>
    <p:sldMasterId id="2147483711" r:id="rId6"/>
  </p:sldMasterIdLst>
  <p:notesMasterIdLst>
    <p:notesMasterId r:id="rId21"/>
  </p:notesMasterIdLst>
  <p:sldIdLst>
    <p:sldId id="450" r:id="rId7"/>
    <p:sldId id="452" r:id="rId8"/>
    <p:sldId id="459" r:id="rId9"/>
    <p:sldId id="469" r:id="rId10"/>
    <p:sldId id="468" r:id="rId11"/>
    <p:sldId id="470" r:id="rId12"/>
    <p:sldId id="471" r:id="rId13"/>
    <p:sldId id="472" r:id="rId14"/>
    <p:sldId id="466" r:id="rId15"/>
    <p:sldId id="467" r:id="rId16"/>
    <p:sldId id="465" r:id="rId17"/>
    <p:sldId id="453" r:id="rId18"/>
    <p:sldId id="454" r:id="rId19"/>
    <p:sldId id="456" r:id="rId2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Малоземов Сергей Николаевич" initials="МСН" lastIdx="5" clrIdx="0"/>
  <p:cmAuthor id="1" name="Тетелев Евгений Викторвоич" initials="ТЕВ" lastIdx="6" clrIdx="1"/>
  <p:cmAuthor id="2" name="Переверзев Владимир Анатольевич" initials="В. А.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008000"/>
    <a:srgbClr val="00B050"/>
    <a:srgbClr val="CF0A2C"/>
    <a:srgbClr val="FFC000"/>
    <a:srgbClr val="74B230"/>
    <a:srgbClr val="CCFFFF"/>
    <a:srgbClr val="FFFFCC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43" autoAdjust="0"/>
    <p:restoredTop sz="94603" autoAdjust="0"/>
  </p:normalViewPr>
  <p:slideViewPr>
    <p:cSldViewPr snapToGrid="0">
      <p:cViewPr varScale="1">
        <p:scale>
          <a:sx n="108" d="100"/>
          <a:sy n="108" d="100"/>
        </p:scale>
        <p:origin x="-1824" y="-84"/>
      </p:cViewPr>
      <p:guideLst>
        <p:guide orient="horz" pos="2160"/>
        <p:guide pos="28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43321806016424907"/>
          <c:y val="0.13614229130485744"/>
          <c:w val="0.49108329131019085"/>
          <c:h val="0.75927643266092903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92D050"/>
              </a:solidFill>
            </c:spPr>
          </c:dPt>
          <c:dPt>
            <c:idx val="2"/>
            <c:bubble3D val="0"/>
            <c:spPr>
              <a:solidFill>
                <a:srgbClr val="0070C0"/>
              </a:solidFill>
            </c:spPr>
          </c:dPt>
          <c:dLbls>
            <c:dLbl>
              <c:idx val="0"/>
              <c:layout>
                <c:manualLayout>
                  <c:x val="-0.12310594554613642"/>
                  <c:y val="3.45140711577719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3351345190050614E-2"/>
                  <c:y val="-0.2202784907539065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5946726698273497"/>
                  <c:y val="-4.96605534112197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'Всего ТТТ'!$A$2:$A$4</c:f>
              <c:strCache>
                <c:ptCount val="3"/>
                <c:pt idx="0">
                  <c:v>Закупки по ТТТ для отдельных объектов</c:v>
                </c:pt>
                <c:pt idx="1">
                  <c:v>Объединенные закупки по ТТТ</c:v>
                </c:pt>
                <c:pt idx="2">
                  <c:v>Закупки по ИТТ проектов-аналогов с описанием интерфейсов</c:v>
                </c:pt>
              </c:strCache>
            </c:strRef>
          </c:cat>
          <c:val>
            <c:numRef>
              <c:f>'Всего ТТТ'!$B$2:$B$4</c:f>
              <c:numCache>
                <c:formatCode>General</c:formatCode>
                <c:ptCount val="3"/>
                <c:pt idx="0">
                  <c:v>29</c:v>
                </c:pt>
                <c:pt idx="1">
                  <c:v>5</c:v>
                </c:pt>
                <c:pt idx="2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l"/>
      <c:layout>
        <c:manualLayout>
          <c:xMode val="edge"/>
          <c:yMode val="edge"/>
          <c:x val="3.0751780873779441E-2"/>
          <c:y val="7.7005563767954463E-2"/>
          <c:w val="0.40019906502536401"/>
          <c:h val="0.84935206726720958"/>
        </c:manualLayout>
      </c:layout>
      <c:overlay val="0"/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5659" cy="498055"/>
          </a:xfrm>
          <a:prstGeom prst="rect">
            <a:avLst/>
          </a:prstGeom>
        </p:spPr>
        <p:txBody>
          <a:bodyPr vert="horz" lIns="92121" tIns="46061" rIns="92121" bIns="46061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5" y="2"/>
            <a:ext cx="2945659" cy="498055"/>
          </a:xfrm>
          <a:prstGeom prst="rect">
            <a:avLst/>
          </a:prstGeom>
        </p:spPr>
        <p:txBody>
          <a:bodyPr vert="horz" lIns="92121" tIns="46061" rIns="92121" bIns="46061" rtlCol="0"/>
          <a:lstStyle>
            <a:lvl1pPr algn="r">
              <a:defRPr sz="1200"/>
            </a:lvl1pPr>
          </a:lstStyle>
          <a:p>
            <a:fld id="{57932264-1E55-4A9D-8606-284BFCB3D111}" type="datetimeFigureOut">
              <a:rPr lang="ru-RU" smtClean="0"/>
              <a:t>29.11.2018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39838"/>
            <a:ext cx="4467225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1" tIns="46061" rIns="92121" bIns="46061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2121" tIns="46061" rIns="92121" bIns="4606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8054"/>
          </a:xfrm>
          <a:prstGeom prst="rect">
            <a:avLst/>
          </a:prstGeom>
        </p:spPr>
        <p:txBody>
          <a:bodyPr vert="horz" lIns="92121" tIns="46061" rIns="92121" bIns="46061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5" y="9428584"/>
            <a:ext cx="2945659" cy="498054"/>
          </a:xfrm>
          <a:prstGeom prst="rect">
            <a:avLst/>
          </a:prstGeom>
        </p:spPr>
        <p:txBody>
          <a:bodyPr vert="horz" lIns="92121" tIns="46061" rIns="92121" bIns="46061" rtlCol="0" anchor="b"/>
          <a:lstStyle>
            <a:lvl1pPr algn="r">
              <a:defRPr sz="1200"/>
            </a:lvl1pPr>
          </a:lstStyle>
          <a:p>
            <a:fld id="{74A260BC-3992-4A15-84E8-5586A11B822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9017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6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Группа 8"/>
          <p:cNvGrpSpPr/>
          <p:nvPr userDrawn="1"/>
        </p:nvGrpSpPr>
        <p:grpSpPr>
          <a:xfrm>
            <a:off x="8758238" y="6324603"/>
            <a:ext cx="385763" cy="233363"/>
            <a:chOff x="11674475" y="6324600"/>
            <a:chExt cx="514350" cy="233363"/>
          </a:xfrm>
        </p:grpSpPr>
        <p:sp>
          <p:nvSpPr>
            <p:cNvPr id="10" name="Freeform 16"/>
            <p:cNvSpPr/>
            <p:nvPr userDrawn="1"/>
          </p:nvSpPr>
          <p:spPr bwMode="auto">
            <a:xfrm>
              <a:off x="11674475" y="6497638"/>
              <a:ext cx="514350" cy="60325"/>
            </a:xfrm>
            <a:custGeom>
              <a:avLst/>
              <a:gdLst>
                <a:gd name="T0" fmla="*/ 0 w 216"/>
                <a:gd name="T1" fmla="*/ 25 h 25"/>
                <a:gd name="T2" fmla="*/ 0 w 216"/>
                <a:gd name="T3" fmla="*/ 25 h 25"/>
                <a:gd name="T4" fmla="*/ 36 w 216"/>
                <a:gd name="T5" fmla="*/ 0 h 25"/>
                <a:gd name="T6" fmla="*/ 216 w 216"/>
                <a:gd name="T7" fmla="*/ 0 h 25"/>
                <a:gd name="T8" fmla="*/ 216 w 216"/>
                <a:gd name="T9" fmla="*/ 0 h 25"/>
                <a:gd name="T10" fmla="*/ 216 w 216"/>
                <a:gd name="T11" fmla="*/ 25 h 25"/>
                <a:gd name="T12" fmla="*/ 0 w 216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25"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5" y="22"/>
                    <a:pt x="28" y="13"/>
                    <a:pt x="36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16" y="25"/>
                    <a:pt x="216" y="25"/>
                    <a:pt x="216" y="25"/>
                  </a:cubicBezTo>
                  <a:cubicBezTo>
                    <a:pt x="0" y="25"/>
                    <a:pt x="0" y="25"/>
                    <a:pt x="0" y="25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 sz="1800" dirty="0"/>
            </a:p>
          </p:txBody>
        </p:sp>
        <p:sp>
          <p:nvSpPr>
            <p:cNvPr id="11" name="Freeform 17"/>
            <p:cNvSpPr/>
            <p:nvPr userDrawn="1"/>
          </p:nvSpPr>
          <p:spPr bwMode="auto">
            <a:xfrm>
              <a:off x="11674475" y="6324600"/>
              <a:ext cx="514350" cy="58738"/>
            </a:xfrm>
            <a:custGeom>
              <a:avLst/>
              <a:gdLst>
                <a:gd name="T0" fmla="*/ 216 w 216"/>
                <a:gd name="T1" fmla="*/ 0 h 25"/>
                <a:gd name="T2" fmla="*/ 216 w 216"/>
                <a:gd name="T3" fmla="*/ 25 h 25"/>
                <a:gd name="T4" fmla="*/ 36 w 216"/>
                <a:gd name="T5" fmla="*/ 25 h 25"/>
                <a:gd name="T6" fmla="*/ 0 w 216"/>
                <a:gd name="T7" fmla="*/ 0 h 25"/>
                <a:gd name="T8" fmla="*/ 216 w 216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25">
                  <a:moveTo>
                    <a:pt x="216" y="0"/>
                  </a:moveTo>
                  <a:cubicBezTo>
                    <a:pt x="216" y="25"/>
                    <a:pt x="216" y="25"/>
                    <a:pt x="21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28" y="12"/>
                    <a:pt x="15" y="3"/>
                    <a:pt x="0" y="0"/>
                  </a:cubicBezTo>
                  <a:cubicBezTo>
                    <a:pt x="216" y="0"/>
                    <a:pt x="216" y="0"/>
                    <a:pt x="216" y="0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 sz="1800" dirty="0"/>
            </a:p>
          </p:txBody>
        </p:sp>
        <p:sp>
          <p:nvSpPr>
            <p:cNvPr id="12" name="Freeform 18"/>
            <p:cNvSpPr/>
            <p:nvPr userDrawn="1"/>
          </p:nvSpPr>
          <p:spPr bwMode="auto">
            <a:xfrm>
              <a:off x="11769725" y="6411913"/>
              <a:ext cx="419100" cy="57150"/>
            </a:xfrm>
            <a:custGeom>
              <a:avLst/>
              <a:gdLst>
                <a:gd name="T0" fmla="*/ 0 w 176"/>
                <a:gd name="T1" fmla="*/ 24 h 24"/>
                <a:gd name="T2" fmla="*/ 0 w 176"/>
                <a:gd name="T3" fmla="*/ 24 h 24"/>
                <a:gd name="T4" fmla="*/ 2 w 176"/>
                <a:gd name="T5" fmla="*/ 12 h 24"/>
                <a:gd name="T6" fmla="*/ 0 w 176"/>
                <a:gd name="T7" fmla="*/ 0 h 24"/>
                <a:gd name="T8" fmla="*/ 176 w 176"/>
                <a:gd name="T9" fmla="*/ 0 h 24"/>
                <a:gd name="T10" fmla="*/ 176 w 176"/>
                <a:gd name="T11" fmla="*/ 24 h 24"/>
                <a:gd name="T12" fmla="*/ 0 w 176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24"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1" y="20"/>
                    <a:pt x="2" y="16"/>
                    <a:pt x="2" y="12"/>
                  </a:cubicBezTo>
                  <a:cubicBezTo>
                    <a:pt x="2" y="8"/>
                    <a:pt x="1" y="4"/>
                    <a:pt x="0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76" y="24"/>
                    <a:pt x="176" y="24"/>
                    <a:pt x="176" y="24"/>
                  </a:cubicBezTo>
                  <a:cubicBezTo>
                    <a:pt x="0" y="24"/>
                    <a:pt x="0" y="24"/>
                    <a:pt x="0" y="24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 sz="18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52" indent="0">
              <a:buNone/>
              <a:defRPr sz="1800"/>
            </a:lvl2pPr>
            <a:lvl3pPr marL="914303" indent="0">
              <a:buNone/>
              <a:defRPr sz="1600"/>
            </a:lvl3pPr>
            <a:lvl4pPr marL="1371455" indent="0">
              <a:buNone/>
              <a:defRPr sz="1400"/>
            </a:lvl4pPr>
            <a:lvl5pPr marL="1828606" indent="0">
              <a:buNone/>
              <a:defRPr sz="1400"/>
            </a:lvl5pPr>
            <a:lvl6pPr marL="2285758" indent="0">
              <a:buNone/>
              <a:defRPr sz="1400"/>
            </a:lvl6pPr>
            <a:lvl7pPr marL="2742909" indent="0">
              <a:buNone/>
              <a:defRPr sz="1400"/>
            </a:lvl7pPr>
            <a:lvl8pPr marL="3200061" indent="0">
              <a:buNone/>
              <a:defRPr sz="1400"/>
            </a:lvl8pPr>
            <a:lvl9pPr marL="3657212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FA8DA8-22AE-4E6E-A208-4F3F57FE1F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27105233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8314" y="1125539"/>
            <a:ext cx="4135437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6150" y="1125539"/>
            <a:ext cx="4137025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4F668C-4AE8-496D-AC75-13E15A6D3A5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43010570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2" indent="0">
              <a:buNone/>
              <a:defRPr sz="2000" b="1"/>
            </a:lvl2pPr>
            <a:lvl3pPr marL="914303" indent="0">
              <a:buNone/>
              <a:defRPr sz="1800" b="1"/>
            </a:lvl3pPr>
            <a:lvl4pPr marL="1371455" indent="0">
              <a:buNone/>
              <a:defRPr sz="1600" b="1"/>
            </a:lvl4pPr>
            <a:lvl5pPr marL="1828606" indent="0">
              <a:buNone/>
              <a:defRPr sz="1600" b="1"/>
            </a:lvl5pPr>
            <a:lvl6pPr marL="2285758" indent="0">
              <a:buNone/>
              <a:defRPr sz="1600" b="1"/>
            </a:lvl6pPr>
            <a:lvl7pPr marL="2742909" indent="0">
              <a:buNone/>
              <a:defRPr sz="1600" b="1"/>
            </a:lvl7pPr>
            <a:lvl8pPr marL="3200061" indent="0">
              <a:buNone/>
              <a:defRPr sz="1600" b="1"/>
            </a:lvl8pPr>
            <a:lvl9pPr marL="365721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2" indent="0">
              <a:buNone/>
              <a:defRPr sz="2000" b="1"/>
            </a:lvl2pPr>
            <a:lvl3pPr marL="914303" indent="0">
              <a:buNone/>
              <a:defRPr sz="1800" b="1"/>
            </a:lvl3pPr>
            <a:lvl4pPr marL="1371455" indent="0">
              <a:buNone/>
              <a:defRPr sz="1600" b="1"/>
            </a:lvl4pPr>
            <a:lvl5pPr marL="1828606" indent="0">
              <a:buNone/>
              <a:defRPr sz="1600" b="1"/>
            </a:lvl5pPr>
            <a:lvl6pPr marL="2285758" indent="0">
              <a:buNone/>
              <a:defRPr sz="1600" b="1"/>
            </a:lvl6pPr>
            <a:lvl7pPr marL="2742909" indent="0">
              <a:buNone/>
              <a:defRPr sz="1600" b="1"/>
            </a:lvl7pPr>
            <a:lvl8pPr marL="3200061" indent="0">
              <a:buNone/>
              <a:defRPr sz="1600" b="1"/>
            </a:lvl8pPr>
            <a:lvl9pPr marL="365721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63D3C-A8F5-4E85-AF81-6B81BE6F88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1361154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4A97F6-5DEA-44C6-A7B3-DE8901C1887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20098064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FF3499-1CBE-4B9A-AFBE-21B4A558958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3523120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2" indent="0">
              <a:buNone/>
              <a:defRPr sz="1200"/>
            </a:lvl2pPr>
            <a:lvl3pPr marL="914303" indent="0">
              <a:buNone/>
              <a:defRPr sz="1000"/>
            </a:lvl3pPr>
            <a:lvl4pPr marL="1371455" indent="0">
              <a:buNone/>
              <a:defRPr sz="900"/>
            </a:lvl4pPr>
            <a:lvl5pPr marL="1828606" indent="0">
              <a:buNone/>
              <a:defRPr sz="900"/>
            </a:lvl5pPr>
            <a:lvl6pPr marL="2285758" indent="0">
              <a:buNone/>
              <a:defRPr sz="900"/>
            </a:lvl6pPr>
            <a:lvl7pPr marL="2742909" indent="0">
              <a:buNone/>
              <a:defRPr sz="900"/>
            </a:lvl7pPr>
            <a:lvl8pPr marL="3200061" indent="0">
              <a:buNone/>
              <a:defRPr sz="900"/>
            </a:lvl8pPr>
            <a:lvl9pPr marL="365721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132EFBB-D968-4284-B626-5CF02A9F980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61694603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2" indent="0">
              <a:buNone/>
              <a:defRPr sz="2800"/>
            </a:lvl2pPr>
            <a:lvl3pPr marL="914303" indent="0">
              <a:buNone/>
              <a:defRPr sz="2400"/>
            </a:lvl3pPr>
            <a:lvl4pPr marL="1371455" indent="0">
              <a:buNone/>
              <a:defRPr sz="2000"/>
            </a:lvl4pPr>
            <a:lvl5pPr marL="1828606" indent="0">
              <a:buNone/>
              <a:defRPr sz="2000"/>
            </a:lvl5pPr>
            <a:lvl6pPr marL="2285758" indent="0">
              <a:buNone/>
              <a:defRPr sz="2000"/>
            </a:lvl6pPr>
            <a:lvl7pPr marL="2742909" indent="0">
              <a:buNone/>
              <a:defRPr sz="2000"/>
            </a:lvl7pPr>
            <a:lvl8pPr marL="3200061" indent="0">
              <a:buNone/>
              <a:defRPr sz="2000"/>
            </a:lvl8pPr>
            <a:lvl9pPr marL="3657212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2" indent="0">
              <a:buNone/>
              <a:defRPr sz="1200"/>
            </a:lvl2pPr>
            <a:lvl3pPr marL="914303" indent="0">
              <a:buNone/>
              <a:defRPr sz="1000"/>
            </a:lvl3pPr>
            <a:lvl4pPr marL="1371455" indent="0">
              <a:buNone/>
              <a:defRPr sz="900"/>
            </a:lvl4pPr>
            <a:lvl5pPr marL="1828606" indent="0">
              <a:buNone/>
              <a:defRPr sz="900"/>
            </a:lvl5pPr>
            <a:lvl6pPr marL="2285758" indent="0">
              <a:buNone/>
              <a:defRPr sz="900"/>
            </a:lvl6pPr>
            <a:lvl7pPr marL="2742909" indent="0">
              <a:buNone/>
              <a:defRPr sz="900"/>
            </a:lvl7pPr>
            <a:lvl8pPr marL="3200061" indent="0">
              <a:buNone/>
              <a:defRPr sz="900"/>
            </a:lvl8pPr>
            <a:lvl9pPr marL="365721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F7E216-A7DA-4E37-8C8B-D1B9934474E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4712222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8B7789-40DC-4920-953F-045EC936012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0051520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8150" y="1"/>
            <a:ext cx="2105025" cy="6273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68314" y="1"/>
            <a:ext cx="6167437" cy="6273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3D22A8-069E-4122-847A-9D404763A4B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68298453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3"/>
          <p:cNvSpPr>
            <a:spLocks noEditPoints="1"/>
          </p:cNvSpPr>
          <p:nvPr userDrawn="1"/>
        </p:nvSpPr>
        <p:spPr bwMode="auto">
          <a:xfrm>
            <a:off x="7897813" y="873125"/>
            <a:ext cx="857250" cy="779463"/>
          </a:xfrm>
          <a:custGeom>
            <a:avLst/>
            <a:gdLst>
              <a:gd name="T0" fmla="*/ 2147483646 w 480"/>
              <a:gd name="T1" fmla="*/ 2147483646 h 327"/>
              <a:gd name="T2" fmla="*/ 2147483646 w 480"/>
              <a:gd name="T3" fmla="*/ 0 h 327"/>
              <a:gd name="T4" fmla="*/ 2147483646 w 480"/>
              <a:gd name="T5" fmla="*/ 2147483646 h 327"/>
              <a:gd name="T6" fmla="*/ 2147483646 w 480"/>
              <a:gd name="T7" fmla="*/ 2147483646 h 327"/>
              <a:gd name="T8" fmla="*/ 2147483646 w 480"/>
              <a:gd name="T9" fmla="*/ 2147483646 h 327"/>
              <a:gd name="T10" fmla="*/ 2147483646 w 480"/>
              <a:gd name="T11" fmla="*/ 2147483646 h 327"/>
              <a:gd name="T12" fmla="*/ 2147483646 w 480"/>
              <a:gd name="T13" fmla="*/ 2147483646 h 327"/>
              <a:gd name="T14" fmla="*/ 2147483646 w 480"/>
              <a:gd name="T15" fmla="*/ 2147483646 h 327"/>
              <a:gd name="T16" fmla="*/ 2147483646 w 480"/>
              <a:gd name="T17" fmla="*/ 2147483646 h 327"/>
              <a:gd name="T18" fmla="*/ 2147483646 w 480"/>
              <a:gd name="T19" fmla="*/ 2147483646 h 327"/>
              <a:gd name="T20" fmla="*/ 2147483646 w 480"/>
              <a:gd name="T21" fmla="*/ 2147483646 h 327"/>
              <a:gd name="T22" fmla="*/ 2147483646 w 480"/>
              <a:gd name="T23" fmla="*/ 2147483646 h 327"/>
              <a:gd name="T24" fmla="*/ 2147483646 w 480"/>
              <a:gd name="T25" fmla="*/ 2147483646 h 327"/>
              <a:gd name="T26" fmla="*/ 2147483646 w 480"/>
              <a:gd name="T27" fmla="*/ 2147483646 h 327"/>
              <a:gd name="T28" fmla="*/ 2147483646 w 480"/>
              <a:gd name="T29" fmla="*/ 2147483646 h 327"/>
              <a:gd name="T30" fmla="*/ 2147483646 w 480"/>
              <a:gd name="T31" fmla="*/ 2147483646 h 327"/>
              <a:gd name="T32" fmla="*/ 2147483646 w 480"/>
              <a:gd name="T33" fmla="*/ 2147483646 h 327"/>
              <a:gd name="T34" fmla="*/ 2147483646 w 480"/>
              <a:gd name="T35" fmla="*/ 0 h 327"/>
              <a:gd name="T36" fmla="*/ 2147483646 w 480"/>
              <a:gd name="T37" fmla="*/ 2147483646 h 327"/>
              <a:gd name="T38" fmla="*/ 2147483646 w 480"/>
              <a:gd name="T39" fmla="*/ 2147483646 h 327"/>
              <a:gd name="T40" fmla="*/ 2147483646 w 480"/>
              <a:gd name="T41" fmla="*/ 2147483646 h 327"/>
              <a:gd name="T42" fmla="*/ 2147483646 w 480"/>
              <a:gd name="T43" fmla="*/ 2147483646 h 327"/>
              <a:gd name="T44" fmla="*/ 2147483646 w 480"/>
              <a:gd name="T45" fmla="*/ 2147483646 h 327"/>
              <a:gd name="T46" fmla="*/ 2147483646 w 480"/>
              <a:gd name="T47" fmla="*/ 2147483646 h 327"/>
              <a:gd name="T48" fmla="*/ 2147483646 w 480"/>
              <a:gd name="T49" fmla="*/ 2147483646 h 327"/>
              <a:gd name="T50" fmla="*/ 2147483646 w 480"/>
              <a:gd name="T51" fmla="*/ 2147483646 h 327"/>
              <a:gd name="T52" fmla="*/ 2147483646 w 480"/>
              <a:gd name="T53" fmla="*/ 2147483646 h 327"/>
              <a:gd name="T54" fmla="*/ 2147483646 w 480"/>
              <a:gd name="T55" fmla="*/ 2147483646 h 327"/>
              <a:gd name="T56" fmla="*/ 2147483646 w 480"/>
              <a:gd name="T57" fmla="*/ 2147483646 h 327"/>
              <a:gd name="T58" fmla="*/ 2147483646 w 480"/>
              <a:gd name="T59" fmla="*/ 2147483646 h 327"/>
              <a:gd name="T60" fmla="*/ 2147483646 w 480"/>
              <a:gd name="T61" fmla="*/ 2147483646 h 327"/>
              <a:gd name="T62" fmla="*/ 2147483646 w 480"/>
              <a:gd name="T63" fmla="*/ 2147483646 h 327"/>
              <a:gd name="T64" fmla="*/ 2147483646 w 480"/>
              <a:gd name="T65" fmla="*/ 2147483646 h 327"/>
              <a:gd name="T66" fmla="*/ 2147483646 w 480"/>
              <a:gd name="T67" fmla="*/ 2147483646 h 327"/>
              <a:gd name="T68" fmla="*/ 2147483646 w 480"/>
              <a:gd name="T69" fmla="*/ 2147483646 h 327"/>
              <a:gd name="T70" fmla="*/ 0 w 480"/>
              <a:gd name="T71" fmla="*/ 2147483646 h 327"/>
              <a:gd name="T72" fmla="*/ 2147483646 w 480"/>
              <a:gd name="T73" fmla="*/ 2147483646 h 327"/>
              <a:gd name="T74" fmla="*/ 2147483646 w 480"/>
              <a:gd name="T75" fmla="*/ 2147483646 h 327"/>
              <a:gd name="T76" fmla="*/ 2147483646 w 480"/>
              <a:gd name="T77" fmla="*/ 2147483646 h 327"/>
              <a:gd name="T78" fmla="*/ 2147483646 w 480"/>
              <a:gd name="T79" fmla="*/ 2147483646 h 327"/>
              <a:gd name="T80" fmla="*/ 2147483646 w 480"/>
              <a:gd name="T81" fmla="*/ 2147483646 h 327"/>
              <a:gd name="T82" fmla="*/ 2147483646 w 480"/>
              <a:gd name="T83" fmla="*/ 2147483646 h 327"/>
              <a:gd name="T84" fmla="*/ 2147483646 w 480"/>
              <a:gd name="T85" fmla="*/ 2147483646 h 327"/>
              <a:gd name="T86" fmla="*/ 2147483646 w 480"/>
              <a:gd name="T87" fmla="*/ 2147483646 h 327"/>
              <a:gd name="T88" fmla="*/ 2147483646 w 480"/>
              <a:gd name="T89" fmla="*/ 2147483646 h 327"/>
              <a:gd name="T90" fmla="*/ 2147483646 w 480"/>
              <a:gd name="T91" fmla="*/ 2147483646 h 327"/>
              <a:gd name="T92" fmla="*/ 2147483646 w 480"/>
              <a:gd name="T93" fmla="*/ 2147483646 h 327"/>
              <a:gd name="T94" fmla="*/ 2147483646 w 480"/>
              <a:gd name="T95" fmla="*/ 2147483646 h 327"/>
              <a:gd name="T96" fmla="*/ 2147483646 w 480"/>
              <a:gd name="T97" fmla="*/ 2147483646 h 327"/>
              <a:gd name="T98" fmla="*/ 2147483646 w 480"/>
              <a:gd name="T99" fmla="*/ 2147483646 h 327"/>
              <a:gd name="T100" fmla="*/ 2147483646 w 480"/>
              <a:gd name="T101" fmla="*/ 2147483646 h 327"/>
              <a:gd name="T102" fmla="*/ 2147483646 w 480"/>
              <a:gd name="T103" fmla="*/ 2147483646 h 327"/>
              <a:gd name="T104" fmla="*/ 2147483646 w 480"/>
              <a:gd name="T105" fmla="*/ 2147483646 h 327"/>
              <a:gd name="T106" fmla="*/ 2147483646 w 480"/>
              <a:gd name="T107" fmla="*/ 2147483646 h 327"/>
              <a:gd name="T108" fmla="*/ 2147483646 w 480"/>
              <a:gd name="T109" fmla="*/ 2147483646 h 32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480" h="327">
                <a:moveTo>
                  <a:pt x="452" y="282"/>
                </a:moveTo>
                <a:cubicBezTo>
                  <a:pt x="480" y="327"/>
                  <a:pt x="480" y="327"/>
                  <a:pt x="480" y="327"/>
                </a:cubicBezTo>
                <a:cubicBezTo>
                  <a:pt x="366" y="327"/>
                  <a:pt x="366" y="327"/>
                  <a:pt x="366" y="327"/>
                </a:cubicBezTo>
                <a:cubicBezTo>
                  <a:pt x="339" y="282"/>
                  <a:pt x="339" y="282"/>
                  <a:pt x="339" y="282"/>
                </a:cubicBezTo>
                <a:cubicBezTo>
                  <a:pt x="452" y="282"/>
                  <a:pt x="452" y="282"/>
                  <a:pt x="452" y="282"/>
                </a:cubicBezTo>
                <a:close/>
                <a:moveTo>
                  <a:pt x="166" y="0"/>
                </a:moveTo>
                <a:cubicBezTo>
                  <a:pt x="279" y="0"/>
                  <a:pt x="279" y="0"/>
                  <a:pt x="279" y="0"/>
                </a:cubicBezTo>
                <a:cubicBezTo>
                  <a:pt x="445" y="270"/>
                  <a:pt x="445" y="270"/>
                  <a:pt x="445" y="270"/>
                </a:cubicBezTo>
                <a:cubicBezTo>
                  <a:pt x="331" y="270"/>
                  <a:pt x="331" y="270"/>
                  <a:pt x="331" y="270"/>
                </a:cubicBezTo>
                <a:cubicBezTo>
                  <a:pt x="291" y="205"/>
                  <a:pt x="291" y="205"/>
                  <a:pt x="291" y="205"/>
                </a:cubicBezTo>
                <a:cubicBezTo>
                  <a:pt x="217" y="205"/>
                  <a:pt x="217" y="205"/>
                  <a:pt x="217" y="205"/>
                </a:cubicBezTo>
                <a:cubicBezTo>
                  <a:pt x="240" y="201"/>
                  <a:pt x="258" y="180"/>
                  <a:pt x="258" y="156"/>
                </a:cubicBezTo>
                <a:cubicBezTo>
                  <a:pt x="258" y="154"/>
                  <a:pt x="258" y="152"/>
                  <a:pt x="258" y="150"/>
                </a:cubicBezTo>
                <a:cubicBezTo>
                  <a:pt x="258" y="150"/>
                  <a:pt x="258" y="150"/>
                  <a:pt x="258" y="150"/>
                </a:cubicBezTo>
                <a:cubicBezTo>
                  <a:pt x="257" y="142"/>
                  <a:pt x="254" y="135"/>
                  <a:pt x="250" y="129"/>
                </a:cubicBezTo>
                <a:cubicBezTo>
                  <a:pt x="250" y="129"/>
                  <a:pt x="250" y="129"/>
                  <a:pt x="250" y="129"/>
                </a:cubicBezTo>
                <a:cubicBezTo>
                  <a:pt x="250" y="129"/>
                  <a:pt x="250" y="128"/>
                  <a:pt x="249" y="128"/>
                </a:cubicBezTo>
                <a:cubicBezTo>
                  <a:pt x="249" y="127"/>
                  <a:pt x="249" y="127"/>
                  <a:pt x="249" y="127"/>
                </a:cubicBezTo>
                <a:cubicBezTo>
                  <a:pt x="249" y="127"/>
                  <a:pt x="249" y="127"/>
                  <a:pt x="248" y="127"/>
                </a:cubicBezTo>
                <a:cubicBezTo>
                  <a:pt x="248" y="126"/>
                  <a:pt x="248" y="126"/>
                  <a:pt x="248" y="126"/>
                </a:cubicBezTo>
                <a:cubicBezTo>
                  <a:pt x="248" y="126"/>
                  <a:pt x="248" y="125"/>
                  <a:pt x="247" y="125"/>
                </a:cubicBezTo>
                <a:cubicBezTo>
                  <a:pt x="247" y="125"/>
                  <a:pt x="247" y="125"/>
                  <a:pt x="247" y="125"/>
                </a:cubicBezTo>
                <a:cubicBezTo>
                  <a:pt x="247" y="124"/>
                  <a:pt x="247" y="124"/>
                  <a:pt x="246" y="124"/>
                </a:cubicBezTo>
                <a:cubicBezTo>
                  <a:pt x="246" y="124"/>
                  <a:pt x="246" y="124"/>
                  <a:pt x="246" y="124"/>
                </a:cubicBezTo>
                <a:cubicBezTo>
                  <a:pt x="246" y="124"/>
                  <a:pt x="246" y="124"/>
                  <a:pt x="246" y="123"/>
                </a:cubicBezTo>
                <a:cubicBezTo>
                  <a:pt x="246" y="123"/>
                  <a:pt x="246" y="123"/>
                  <a:pt x="245" y="123"/>
                </a:cubicBezTo>
                <a:cubicBezTo>
                  <a:pt x="245" y="123"/>
                  <a:pt x="245" y="123"/>
                  <a:pt x="245" y="123"/>
                </a:cubicBezTo>
                <a:cubicBezTo>
                  <a:pt x="245" y="122"/>
                  <a:pt x="245" y="122"/>
                  <a:pt x="245" y="122"/>
                </a:cubicBezTo>
                <a:cubicBezTo>
                  <a:pt x="245" y="122"/>
                  <a:pt x="245" y="122"/>
                  <a:pt x="245" y="122"/>
                </a:cubicBezTo>
                <a:cubicBezTo>
                  <a:pt x="244" y="122"/>
                  <a:pt x="244" y="122"/>
                  <a:pt x="244" y="121"/>
                </a:cubicBezTo>
                <a:cubicBezTo>
                  <a:pt x="244" y="121"/>
                  <a:pt x="244" y="121"/>
                  <a:pt x="244" y="121"/>
                </a:cubicBezTo>
                <a:cubicBezTo>
                  <a:pt x="244" y="121"/>
                  <a:pt x="243" y="121"/>
                  <a:pt x="243" y="121"/>
                </a:cubicBezTo>
                <a:cubicBezTo>
                  <a:pt x="243" y="121"/>
                  <a:pt x="243" y="120"/>
                  <a:pt x="243" y="120"/>
                </a:cubicBezTo>
                <a:cubicBezTo>
                  <a:pt x="243" y="120"/>
                  <a:pt x="243" y="120"/>
                  <a:pt x="243" y="120"/>
                </a:cubicBezTo>
                <a:cubicBezTo>
                  <a:pt x="242" y="120"/>
                  <a:pt x="242" y="120"/>
                  <a:pt x="242" y="120"/>
                </a:cubicBezTo>
                <a:cubicBezTo>
                  <a:pt x="242" y="119"/>
                  <a:pt x="242" y="119"/>
                  <a:pt x="242" y="119"/>
                </a:cubicBezTo>
                <a:cubicBezTo>
                  <a:pt x="242" y="119"/>
                  <a:pt x="242" y="119"/>
                  <a:pt x="242" y="119"/>
                </a:cubicBezTo>
                <a:cubicBezTo>
                  <a:pt x="241" y="119"/>
                  <a:pt x="241" y="119"/>
                  <a:pt x="241" y="118"/>
                </a:cubicBezTo>
                <a:cubicBezTo>
                  <a:pt x="241" y="118"/>
                  <a:pt x="241" y="118"/>
                  <a:pt x="241" y="118"/>
                </a:cubicBezTo>
                <a:cubicBezTo>
                  <a:pt x="241" y="118"/>
                  <a:pt x="240" y="118"/>
                  <a:pt x="240" y="118"/>
                </a:cubicBezTo>
                <a:cubicBezTo>
                  <a:pt x="240" y="118"/>
                  <a:pt x="240" y="118"/>
                  <a:pt x="240" y="117"/>
                </a:cubicBezTo>
                <a:cubicBezTo>
                  <a:pt x="240" y="117"/>
                  <a:pt x="239" y="117"/>
                  <a:pt x="239" y="117"/>
                </a:cubicBezTo>
                <a:cubicBezTo>
                  <a:pt x="239" y="117"/>
                  <a:pt x="239" y="117"/>
                  <a:pt x="239" y="117"/>
                </a:cubicBezTo>
                <a:cubicBezTo>
                  <a:pt x="239" y="117"/>
                  <a:pt x="239" y="117"/>
                  <a:pt x="239" y="117"/>
                </a:cubicBezTo>
                <a:cubicBezTo>
                  <a:pt x="239" y="117"/>
                  <a:pt x="239" y="117"/>
                  <a:pt x="239" y="117"/>
                </a:cubicBezTo>
                <a:cubicBezTo>
                  <a:pt x="239" y="117"/>
                  <a:pt x="239" y="116"/>
                  <a:pt x="238" y="116"/>
                </a:cubicBezTo>
                <a:cubicBezTo>
                  <a:pt x="238" y="116"/>
                  <a:pt x="238" y="116"/>
                  <a:pt x="238" y="116"/>
                </a:cubicBezTo>
                <a:cubicBezTo>
                  <a:pt x="238" y="116"/>
                  <a:pt x="238" y="116"/>
                  <a:pt x="237" y="116"/>
                </a:cubicBezTo>
                <a:cubicBezTo>
                  <a:pt x="237" y="116"/>
                  <a:pt x="237" y="116"/>
                  <a:pt x="237" y="116"/>
                </a:cubicBezTo>
                <a:cubicBezTo>
                  <a:pt x="237" y="115"/>
                  <a:pt x="237" y="115"/>
                  <a:pt x="237" y="115"/>
                </a:cubicBezTo>
                <a:cubicBezTo>
                  <a:pt x="237" y="115"/>
                  <a:pt x="237" y="115"/>
                  <a:pt x="237" y="115"/>
                </a:cubicBezTo>
                <a:cubicBezTo>
                  <a:pt x="231" y="111"/>
                  <a:pt x="224" y="108"/>
                  <a:pt x="217" y="107"/>
                </a:cubicBezTo>
                <a:cubicBezTo>
                  <a:pt x="231" y="107"/>
                  <a:pt x="231" y="107"/>
                  <a:pt x="231" y="107"/>
                </a:cubicBezTo>
                <a:cubicBezTo>
                  <a:pt x="166" y="0"/>
                  <a:pt x="166" y="0"/>
                  <a:pt x="166" y="0"/>
                </a:cubicBezTo>
                <a:close/>
                <a:moveTo>
                  <a:pt x="200" y="205"/>
                </a:moveTo>
                <a:cubicBezTo>
                  <a:pt x="61" y="205"/>
                  <a:pt x="61" y="205"/>
                  <a:pt x="61" y="205"/>
                </a:cubicBezTo>
                <a:cubicBezTo>
                  <a:pt x="76" y="179"/>
                  <a:pt x="76" y="179"/>
                  <a:pt x="76" y="179"/>
                </a:cubicBezTo>
                <a:cubicBezTo>
                  <a:pt x="76" y="180"/>
                  <a:pt x="76" y="180"/>
                  <a:pt x="76" y="180"/>
                </a:cubicBezTo>
                <a:cubicBezTo>
                  <a:pt x="165" y="180"/>
                  <a:pt x="165" y="180"/>
                  <a:pt x="165" y="180"/>
                </a:cubicBezTo>
                <a:cubicBezTo>
                  <a:pt x="172" y="193"/>
                  <a:pt x="185" y="202"/>
                  <a:pt x="200" y="205"/>
                </a:cubicBezTo>
                <a:cubicBezTo>
                  <a:pt x="200" y="205"/>
                  <a:pt x="200" y="205"/>
                  <a:pt x="200" y="205"/>
                </a:cubicBezTo>
                <a:close/>
                <a:moveTo>
                  <a:pt x="121" y="107"/>
                </a:moveTo>
                <a:cubicBezTo>
                  <a:pt x="200" y="107"/>
                  <a:pt x="200" y="107"/>
                  <a:pt x="200" y="107"/>
                </a:cubicBezTo>
                <a:cubicBezTo>
                  <a:pt x="185" y="109"/>
                  <a:pt x="172" y="119"/>
                  <a:pt x="165" y="132"/>
                </a:cubicBezTo>
                <a:cubicBezTo>
                  <a:pt x="105" y="132"/>
                  <a:pt x="105" y="132"/>
                  <a:pt x="105" y="132"/>
                </a:cubicBezTo>
                <a:cubicBezTo>
                  <a:pt x="121" y="107"/>
                  <a:pt x="121" y="107"/>
                  <a:pt x="121" y="107"/>
                </a:cubicBezTo>
                <a:close/>
                <a:moveTo>
                  <a:pt x="160" y="168"/>
                </a:moveTo>
                <a:cubicBezTo>
                  <a:pt x="84" y="168"/>
                  <a:pt x="84" y="168"/>
                  <a:pt x="84" y="168"/>
                </a:cubicBezTo>
                <a:cubicBezTo>
                  <a:pt x="98" y="144"/>
                  <a:pt x="98" y="144"/>
                  <a:pt x="98" y="144"/>
                </a:cubicBezTo>
                <a:cubicBezTo>
                  <a:pt x="160" y="144"/>
                  <a:pt x="160" y="144"/>
                  <a:pt x="160" y="144"/>
                </a:cubicBezTo>
                <a:cubicBezTo>
                  <a:pt x="159" y="148"/>
                  <a:pt x="159" y="152"/>
                  <a:pt x="159" y="156"/>
                </a:cubicBezTo>
                <a:cubicBezTo>
                  <a:pt x="159" y="160"/>
                  <a:pt x="159" y="164"/>
                  <a:pt x="160" y="168"/>
                </a:cubicBezTo>
                <a:cubicBezTo>
                  <a:pt x="160" y="168"/>
                  <a:pt x="160" y="168"/>
                  <a:pt x="160" y="168"/>
                </a:cubicBezTo>
                <a:close/>
                <a:moveTo>
                  <a:pt x="110" y="299"/>
                </a:moveTo>
                <a:cubicBezTo>
                  <a:pt x="110" y="308"/>
                  <a:pt x="110" y="308"/>
                  <a:pt x="110" y="308"/>
                </a:cubicBezTo>
                <a:cubicBezTo>
                  <a:pt x="125" y="308"/>
                  <a:pt x="125" y="308"/>
                  <a:pt x="125" y="308"/>
                </a:cubicBezTo>
                <a:cubicBezTo>
                  <a:pt x="125" y="310"/>
                  <a:pt x="123" y="316"/>
                  <a:pt x="114" y="316"/>
                </a:cubicBezTo>
                <a:cubicBezTo>
                  <a:pt x="113" y="316"/>
                  <a:pt x="109" y="316"/>
                  <a:pt x="104" y="314"/>
                </a:cubicBezTo>
                <a:cubicBezTo>
                  <a:pt x="104" y="326"/>
                  <a:pt x="104" y="326"/>
                  <a:pt x="104" y="326"/>
                </a:cubicBezTo>
                <a:cubicBezTo>
                  <a:pt x="107" y="326"/>
                  <a:pt x="112" y="327"/>
                  <a:pt x="117" y="327"/>
                </a:cubicBezTo>
                <a:cubicBezTo>
                  <a:pt x="136" y="327"/>
                  <a:pt x="143" y="315"/>
                  <a:pt x="143" y="304"/>
                </a:cubicBezTo>
                <a:cubicBezTo>
                  <a:pt x="143" y="295"/>
                  <a:pt x="139" y="281"/>
                  <a:pt x="116" y="281"/>
                </a:cubicBezTo>
                <a:cubicBezTo>
                  <a:pt x="114" y="281"/>
                  <a:pt x="110" y="281"/>
                  <a:pt x="105" y="282"/>
                </a:cubicBezTo>
                <a:cubicBezTo>
                  <a:pt x="104" y="282"/>
                  <a:pt x="104" y="282"/>
                  <a:pt x="104" y="282"/>
                </a:cubicBezTo>
                <a:cubicBezTo>
                  <a:pt x="104" y="294"/>
                  <a:pt x="104" y="294"/>
                  <a:pt x="104" y="294"/>
                </a:cubicBezTo>
                <a:cubicBezTo>
                  <a:pt x="108" y="292"/>
                  <a:pt x="112" y="292"/>
                  <a:pt x="114" y="292"/>
                </a:cubicBezTo>
                <a:cubicBezTo>
                  <a:pt x="122" y="292"/>
                  <a:pt x="125" y="297"/>
                  <a:pt x="125" y="299"/>
                </a:cubicBezTo>
                <a:cubicBezTo>
                  <a:pt x="110" y="299"/>
                  <a:pt x="110" y="299"/>
                  <a:pt x="110" y="299"/>
                </a:cubicBezTo>
                <a:close/>
                <a:moveTo>
                  <a:pt x="94" y="314"/>
                </a:moveTo>
                <a:cubicBezTo>
                  <a:pt x="90" y="315"/>
                  <a:pt x="87" y="315"/>
                  <a:pt x="86" y="315"/>
                </a:cubicBezTo>
                <a:cubicBezTo>
                  <a:pt x="75" y="315"/>
                  <a:pt x="73" y="308"/>
                  <a:pt x="73" y="304"/>
                </a:cubicBezTo>
                <a:cubicBezTo>
                  <a:pt x="73" y="297"/>
                  <a:pt x="78" y="293"/>
                  <a:pt x="85" y="293"/>
                </a:cubicBezTo>
                <a:cubicBezTo>
                  <a:pt x="89" y="293"/>
                  <a:pt x="92" y="293"/>
                  <a:pt x="94" y="294"/>
                </a:cubicBezTo>
                <a:cubicBezTo>
                  <a:pt x="94" y="282"/>
                  <a:pt x="94" y="282"/>
                  <a:pt x="94" y="282"/>
                </a:cubicBezTo>
                <a:cubicBezTo>
                  <a:pt x="93" y="282"/>
                  <a:pt x="93" y="282"/>
                  <a:pt x="93" y="282"/>
                </a:cubicBezTo>
                <a:cubicBezTo>
                  <a:pt x="91" y="282"/>
                  <a:pt x="87" y="281"/>
                  <a:pt x="82" y="281"/>
                </a:cubicBezTo>
                <a:cubicBezTo>
                  <a:pt x="62" y="281"/>
                  <a:pt x="55" y="293"/>
                  <a:pt x="55" y="304"/>
                </a:cubicBezTo>
                <a:cubicBezTo>
                  <a:pt x="55" y="318"/>
                  <a:pt x="64" y="327"/>
                  <a:pt x="82" y="327"/>
                </a:cubicBezTo>
                <a:cubicBezTo>
                  <a:pt x="85" y="327"/>
                  <a:pt x="89" y="327"/>
                  <a:pt x="94" y="326"/>
                </a:cubicBezTo>
                <a:cubicBezTo>
                  <a:pt x="94" y="314"/>
                  <a:pt x="94" y="314"/>
                  <a:pt x="94" y="314"/>
                </a:cubicBezTo>
                <a:cubicBezTo>
                  <a:pt x="94" y="314"/>
                  <a:pt x="94" y="314"/>
                  <a:pt x="94" y="314"/>
                </a:cubicBezTo>
                <a:close/>
                <a:moveTo>
                  <a:pt x="27" y="292"/>
                </a:moveTo>
                <a:cubicBezTo>
                  <a:pt x="32" y="306"/>
                  <a:pt x="32" y="306"/>
                  <a:pt x="32" y="306"/>
                </a:cubicBezTo>
                <a:cubicBezTo>
                  <a:pt x="22" y="306"/>
                  <a:pt x="22" y="306"/>
                  <a:pt x="22" y="306"/>
                </a:cubicBezTo>
                <a:cubicBezTo>
                  <a:pt x="27" y="292"/>
                  <a:pt x="27" y="292"/>
                  <a:pt x="27" y="292"/>
                </a:cubicBezTo>
                <a:cubicBezTo>
                  <a:pt x="27" y="292"/>
                  <a:pt x="27" y="292"/>
                  <a:pt x="27" y="292"/>
                </a:cubicBezTo>
                <a:close/>
                <a:moveTo>
                  <a:pt x="16" y="282"/>
                </a:moveTo>
                <a:cubicBezTo>
                  <a:pt x="0" y="327"/>
                  <a:pt x="0" y="327"/>
                  <a:pt x="0" y="327"/>
                </a:cubicBezTo>
                <a:cubicBezTo>
                  <a:pt x="17" y="327"/>
                  <a:pt x="17" y="327"/>
                  <a:pt x="17" y="327"/>
                </a:cubicBezTo>
                <a:cubicBezTo>
                  <a:pt x="20" y="317"/>
                  <a:pt x="20" y="317"/>
                  <a:pt x="20" y="317"/>
                </a:cubicBezTo>
                <a:cubicBezTo>
                  <a:pt x="34" y="317"/>
                  <a:pt x="34" y="317"/>
                  <a:pt x="34" y="317"/>
                </a:cubicBezTo>
                <a:cubicBezTo>
                  <a:pt x="37" y="327"/>
                  <a:pt x="37" y="327"/>
                  <a:pt x="37" y="327"/>
                </a:cubicBezTo>
                <a:cubicBezTo>
                  <a:pt x="55" y="327"/>
                  <a:pt x="55" y="327"/>
                  <a:pt x="55" y="327"/>
                </a:cubicBezTo>
                <a:cubicBezTo>
                  <a:pt x="39" y="282"/>
                  <a:pt x="39" y="282"/>
                  <a:pt x="39" y="282"/>
                </a:cubicBezTo>
                <a:cubicBezTo>
                  <a:pt x="16" y="282"/>
                  <a:pt x="16" y="282"/>
                  <a:pt x="16" y="282"/>
                </a:cubicBezTo>
                <a:close/>
                <a:moveTo>
                  <a:pt x="279" y="282"/>
                </a:moveTo>
                <a:cubicBezTo>
                  <a:pt x="279" y="327"/>
                  <a:pt x="279" y="327"/>
                  <a:pt x="279" y="327"/>
                </a:cubicBezTo>
                <a:cubicBezTo>
                  <a:pt x="318" y="327"/>
                  <a:pt x="318" y="327"/>
                  <a:pt x="318" y="327"/>
                </a:cubicBezTo>
                <a:cubicBezTo>
                  <a:pt x="318" y="316"/>
                  <a:pt x="318" y="316"/>
                  <a:pt x="318" y="316"/>
                </a:cubicBezTo>
                <a:cubicBezTo>
                  <a:pt x="296" y="316"/>
                  <a:pt x="296" y="316"/>
                  <a:pt x="296" y="316"/>
                </a:cubicBezTo>
                <a:cubicBezTo>
                  <a:pt x="296" y="309"/>
                  <a:pt x="296" y="309"/>
                  <a:pt x="296" y="309"/>
                </a:cubicBezTo>
                <a:cubicBezTo>
                  <a:pt x="317" y="309"/>
                  <a:pt x="317" y="309"/>
                  <a:pt x="317" y="309"/>
                </a:cubicBezTo>
                <a:cubicBezTo>
                  <a:pt x="317" y="299"/>
                  <a:pt x="317" y="299"/>
                  <a:pt x="317" y="299"/>
                </a:cubicBezTo>
                <a:cubicBezTo>
                  <a:pt x="296" y="299"/>
                  <a:pt x="296" y="299"/>
                  <a:pt x="296" y="299"/>
                </a:cubicBezTo>
                <a:cubicBezTo>
                  <a:pt x="296" y="292"/>
                  <a:pt x="296" y="292"/>
                  <a:pt x="296" y="292"/>
                </a:cubicBezTo>
                <a:cubicBezTo>
                  <a:pt x="318" y="292"/>
                  <a:pt x="318" y="292"/>
                  <a:pt x="318" y="292"/>
                </a:cubicBezTo>
                <a:cubicBezTo>
                  <a:pt x="318" y="282"/>
                  <a:pt x="318" y="282"/>
                  <a:pt x="318" y="282"/>
                </a:cubicBezTo>
                <a:cubicBezTo>
                  <a:pt x="279" y="282"/>
                  <a:pt x="279" y="282"/>
                  <a:pt x="279" y="282"/>
                </a:cubicBezTo>
                <a:close/>
                <a:moveTo>
                  <a:pt x="268" y="283"/>
                </a:moveTo>
                <a:cubicBezTo>
                  <a:pt x="263" y="281"/>
                  <a:pt x="258" y="281"/>
                  <a:pt x="253" y="281"/>
                </a:cubicBezTo>
                <a:cubicBezTo>
                  <a:pt x="234" y="281"/>
                  <a:pt x="230" y="289"/>
                  <a:pt x="230" y="296"/>
                </a:cubicBezTo>
                <a:cubicBezTo>
                  <a:pt x="230" y="307"/>
                  <a:pt x="240" y="308"/>
                  <a:pt x="246" y="310"/>
                </a:cubicBezTo>
                <a:cubicBezTo>
                  <a:pt x="250" y="310"/>
                  <a:pt x="254" y="311"/>
                  <a:pt x="254" y="313"/>
                </a:cubicBezTo>
                <a:cubicBezTo>
                  <a:pt x="254" y="316"/>
                  <a:pt x="249" y="317"/>
                  <a:pt x="246" y="317"/>
                </a:cubicBezTo>
                <a:cubicBezTo>
                  <a:pt x="242" y="317"/>
                  <a:pt x="237" y="316"/>
                  <a:pt x="231" y="314"/>
                </a:cubicBezTo>
                <a:cubicBezTo>
                  <a:pt x="231" y="325"/>
                  <a:pt x="231" y="325"/>
                  <a:pt x="231" y="325"/>
                </a:cubicBezTo>
                <a:cubicBezTo>
                  <a:pt x="238" y="327"/>
                  <a:pt x="245" y="327"/>
                  <a:pt x="249" y="327"/>
                </a:cubicBezTo>
                <a:cubicBezTo>
                  <a:pt x="269" y="327"/>
                  <a:pt x="271" y="317"/>
                  <a:pt x="271" y="312"/>
                </a:cubicBezTo>
                <a:cubicBezTo>
                  <a:pt x="271" y="301"/>
                  <a:pt x="261" y="299"/>
                  <a:pt x="253" y="298"/>
                </a:cubicBezTo>
                <a:cubicBezTo>
                  <a:pt x="250" y="297"/>
                  <a:pt x="247" y="297"/>
                  <a:pt x="247" y="295"/>
                </a:cubicBezTo>
                <a:cubicBezTo>
                  <a:pt x="247" y="292"/>
                  <a:pt x="251" y="292"/>
                  <a:pt x="255" y="292"/>
                </a:cubicBezTo>
                <a:cubicBezTo>
                  <a:pt x="261" y="292"/>
                  <a:pt x="265" y="293"/>
                  <a:pt x="268" y="294"/>
                </a:cubicBezTo>
                <a:cubicBezTo>
                  <a:pt x="268" y="283"/>
                  <a:pt x="268" y="283"/>
                  <a:pt x="268" y="283"/>
                </a:cubicBezTo>
                <a:cubicBezTo>
                  <a:pt x="268" y="283"/>
                  <a:pt x="268" y="283"/>
                  <a:pt x="268" y="283"/>
                </a:cubicBezTo>
                <a:close/>
                <a:moveTo>
                  <a:pt x="198" y="292"/>
                </a:moveTo>
                <a:cubicBezTo>
                  <a:pt x="203" y="306"/>
                  <a:pt x="203" y="306"/>
                  <a:pt x="203" y="306"/>
                </a:cubicBezTo>
                <a:cubicBezTo>
                  <a:pt x="193" y="306"/>
                  <a:pt x="193" y="306"/>
                  <a:pt x="193" y="306"/>
                </a:cubicBezTo>
                <a:cubicBezTo>
                  <a:pt x="198" y="292"/>
                  <a:pt x="198" y="292"/>
                  <a:pt x="198" y="292"/>
                </a:cubicBezTo>
                <a:cubicBezTo>
                  <a:pt x="198" y="292"/>
                  <a:pt x="198" y="292"/>
                  <a:pt x="198" y="292"/>
                </a:cubicBezTo>
                <a:close/>
                <a:moveTo>
                  <a:pt x="187" y="282"/>
                </a:moveTo>
                <a:cubicBezTo>
                  <a:pt x="171" y="327"/>
                  <a:pt x="171" y="327"/>
                  <a:pt x="171" y="327"/>
                </a:cubicBezTo>
                <a:cubicBezTo>
                  <a:pt x="188" y="327"/>
                  <a:pt x="188" y="327"/>
                  <a:pt x="188" y="327"/>
                </a:cubicBezTo>
                <a:cubicBezTo>
                  <a:pt x="191" y="317"/>
                  <a:pt x="191" y="317"/>
                  <a:pt x="191" y="317"/>
                </a:cubicBezTo>
                <a:cubicBezTo>
                  <a:pt x="205" y="317"/>
                  <a:pt x="205" y="317"/>
                  <a:pt x="205" y="317"/>
                </a:cubicBezTo>
                <a:cubicBezTo>
                  <a:pt x="208" y="327"/>
                  <a:pt x="208" y="327"/>
                  <a:pt x="208" y="327"/>
                </a:cubicBezTo>
                <a:cubicBezTo>
                  <a:pt x="226" y="327"/>
                  <a:pt x="226" y="327"/>
                  <a:pt x="226" y="327"/>
                </a:cubicBezTo>
                <a:cubicBezTo>
                  <a:pt x="210" y="282"/>
                  <a:pt x="210" y="282"/>
                  <a:pt x="210" y="282"/>
                </a:cubicBezTo>
                <a:cubicBezTo>
                  <a:pt x="187" y="282"/>
                  <a:pt x="187" y="282"/>
                  <a:pt x="187" y="282"/>
                </a:cubicBezTo>
                <a:close/>
                <a:moveTo>
                  <a:pt x="159" y="299"/>
                </a:moveTo>
                <a:cubicBezTo>
                  <a:pt x="162" y="299"/>
                  <a:pt x="165" y="302"/>
                  <a:pt x="165" y="305"/>
                </a:cubicBezTo>
                <a:cubicBezTo>
                  <a:pt x="165" y="309"/>
                  <a:pt x="162" y="311"/>
                  <a:pt x="159" y="311"/>
                </a:cubicBezTo>
                <a:cubicBezTo>
                  <a:pt x="156" y="311"/>
                  <a:pt x="153" y="309"/>
                  <a:pt x="153" y="305"/>
                </a:cubicBezTo>
                <a:cubicBezTo>
                  <a:pt x="153" y="302"/>
                  <a:pt x="156" y="299"/>
                  <a:pt x="159" y="299"/>
                </a:cubicBezTo>
                <a:cubicBezTo>
                  <a:pt x="159" y="299"/>
                  <a:pt x="159" y="299"/>
                  <a:pt x="159" y="299"/>
                </a:cubicBezTo>
                <a:cubicBezTo>
                  <a:pt x="159" y="299"/>
                  <a:pt x="159" y="299"/>
                  <a:pt x="159" y="299"/>
                </a:cubicBezTo>
                <a:close/>
              </a:path>
            </a:pathLst>
          </a:custGeom>
          <a:solidFill>
            <a:srgbClr val="0035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30" tIns="45716" rIns="91430" bIns="45716"/>
          <a:lstStyle/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414142"/>
              </a:solidFill>
            </a:endParaRPr>
          </a:p>
        </p:txBody>
      </p:sp>
      <p:sp>
        <p:nvSpPr>
          <p:cNvPr id="4" name="Freeform 14"/>
          <p:cNvSpPr>
            <a:spLocks noEditPoints="1"/>
          </p:cNvSpPr>
          <p:nvPr userDrawn="1"/>
        </p:nvSpPr>
        <p:spPr bwMode="auto">
          <a:xfrm>
            <a:off x="790575" y="1120775"/>
            <a:ext cx="7112000" cy="228600"/>
          </a:xfrm>
          <a:custGeom>
            <a:avLst/>
            <a:gdLst>
              <a:gd name="T0" fmla="*/ 2147483646 w 5973"/>
              <a:gd name="T1" fmla="*/ 2147483646 h 144"/>
              <a:gd name="T2" fmla="*/ 2147483646 w 5973"/>
              <a:gd name="T3" fmla="*/ 2147483646 h 144"/>
              <a:gd name="T4" fmla="*/ 2147483646 w 5973"/>
              <a:gd name="T5" fmla="*/ 2147483646 h 144"/>
              <a:gd name="T6" fmla="*/ 0 w 5973"/>
              <a:gd name="T7" fmla="*/ 2147483646 h 144"/>
              <a:gd name="T8" fmla="*/ 2147483646 w 5973"/>
              <a:gd name="T9" fmla="*/ 2147483646 h 144"/>
              <a:gd name="T10" fmla="*/ 2147483646 w 5973"/>
              <a:gd name="T11" fmla="*/ 2147483646 h 144"/>
              <a:gd name="T12" fmla="*/ 2147483646 w 5973"/>
              <a:gd name="T13" fmla="*/ 2147483646 h 144"/>
              <a:gd name="T14" fmla="*/ 2147483646 w 5973"/>
              <a:gd name="T15" fmla="*/ 2147483646 h 144"/>
              <a:gd name="T16" fmla="*/ 2147483646 w 5973"/>
              <a:gd name="T17" fmla="*/ 2147483646 h 144"/>
              <a:gd name="T18" fmla="*/ 2147483646 w 5973"/>
              <a:gd name="T19" fmla="*/ 2147483646 h 144"/>
              <a:gd name="T20" fmla="*/ 2147483646 w 5973"/>
              <a:gd name="T21" fmla="*/ 0 h 144"/>
              <a:gd name="T22" fmla="*/ 2147483646 w 5973"/>
              <a:gd name="T23" fmla="*/ 2147483646 h 144"/>
              <a:gd name="T24" fmla="*/ 2147483646 w 5973"/>
              <a:gd name="T25" fmla="*/ 2147483646 h 144"/>
              <a:gd name="T26" fmla="*/ 2147483646 w 5973"/>
              <a:gd name="T27" fmla="*/ 0 h 144"/>
              <a:gd name="T28" fmla="*/ 2147483646 w 5973"/>
              <a:gd name="T29" fmla="*/ 0 h 14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5973" h="144">
                <a:moveTo>
                  <a:pt x="23" y="108"/>
                </a:moveTo>
                <a:lnTo>
                  <a:pt x="5905" y="108"/>
                </a:lnTo>
                <a:lnTo>
                  <a:pt x="5882" y="144"/>
                </a:lnTo>
                <a:lnTo>
                  <a:pt x="0" y="144"/>
                </a:lnTo>
                <a:lnTo>
                  <a:pt x="23" y="108"/>
                </a:lnTo>
                <a:close/>
                <a:moveTo>
                  <a:pt x="35" y="90"/>
                </a:moveTo>
                <a:lnTo>
                  <a:pt x="5916" y="90"/>
                </a:lnTo>
                <a:lnTo>
                  <a:pt x="5939" y="54"/>
                </a:lnTo>
                <a:lnTo>
                  <a:pt x="57" y="54"/>
                </a:lnTo>
                <a:lnTo>
                  <a:pt x="35" y="90"/>
                </a:lnTo>
                <a:close/>
                <a:moveTo>
                  <a:pt x="92" y="0"/>
                </a:moveTo>
                <a:lnTo>
                  <a:pt x="69" y="36"/>
                </a:lnTo>
                <a:lnTo>
                  <a:pt x="5951" y="36"/>
                </a:lnTo>
                <a:lnTo>
                  <a:pt x="5973" y="0"/>
                </a:lnTo>
                <a:lnTo>
                  <a:pt x="92" y="0"/>
                </a:lnTo>
                <a:close/>
              </a:path>
            </a:pathLst>
          </a:custGeom>
          <a:solidFill>
            <a:srgbClr val="E0F1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30" tIns="45716" rIns="91430" bIns="45716"/>
          <a:lstStyle/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414142"/>
              </a:solidFill>
            </a:endParaRPr>
          </a:p>
        </p:txBody>
      </p:sp>
      <p:grpSp>
        <p:nvGrpSpPr>
          <p:cNvPr id="5" name="Группа 9"/>
          <p:cNvGrpSpPr>
            <a:grpSpLocks/>
          </p:cNvGrpSpPr>
          <p:nvPr userDrawn="1"/>
        </p:nvGrpSpPr>
        <p:grpSpPr bwMode="auto">
          <a:xfrm>
            <a:off x="8758238" y="6324600"/>
            <a:ext cx="385762" cy="233363"/>
            <a:chOff x="11674475" y="6324600"/>
            <a:chExt cx="514350" cy="233363"/>
          </a:xfrm>
        </p:grpSpPr>
        <p:sp>
          <p:nvSpPr>
            <p:cNvPr id="6" name="Freeform 16"/>
            <p:cNvSpPr>
              <a:spLocks/>
            </p:cNvSpPr>
            <p:nvPr userDrawn="1"/>
          </p:nvSpPr>
          <p:spPr bwMode="auto">
            <a:xfrm>
              <a:off x="11674475" y="6497638"/>
              <a:ext cx="514350" cy="60325"/>
            </a:xfrm>
            <a:custGeom>
              <a:avLst/>
              <a:gdLst>
                <a:gd name="T0" fmla="*/ 0 w 216"/>
                <a:gd name="T1" fmla="*/ 2147483646 h 25"/>
                <a:gd name="T2" fmla="*/ 0 w 216"/>
                <a:gd name="T3" fmla="*/ 2147483646 h 25"/>
                <a:gd name="T4" fmla="*/ 2147483646 w 216"/>
                <a:gd name="T5" fmla="*/ 0 h 25"/>
                <a:gd name="T6" fmla="*/ 2147483646 w 216"/>
                <a:gd name="T7" fmla="*/ 0 h 25"/>
                <a:gd name="T8" fmla="*/ 2147483646 w 216"/>
                <a:gd name="T9" fmla="*/ 0 h 25"/>
                <a:gd name="T10" fmla="*/ 2147483646 w 216"/>
                <a:gd name="T11" fmla="*/ 2147483646 h 25"/>
                <a:gd name="T12" fmla="*/ 0 w 216"/>
                <a:gd name="T13" fmla="*/ 2147483646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6" h="25"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5" y="22"/>
                    <a:pt x="28" y="13"/>
                    <a:pt x="36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16" y="25"/>
                    <a:pt x="216" y="25"/>
                    <a:pt x="216" y="25"/>
                  </a:cubicBezTo>
                  <a:cubicBezTo>
                    <a:pt x="0" y="25"/>
                    <a:pt x="0" y="25"/>
                    <a:pt x="0" y="25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281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414142"/>
                </a:solidFill>
              </a:endParaRPr>
            </a:p>
          </p:txBody>
        </p:sp>
        <p:sp>
          <p:nvSpPr>
            <p:cNvPr id="7" name="Freeform 17"/>
            <p:cNvSpPr>
              <a:spLocks/>
            </p:cNvSpPr>
            <p:nvPr userDrawn="1"/>
          </p:nvSpPr>
          <p:spPr bwMode="auto">
            <a:xfrm>
              <a:off x="11674475" y="6324600"/>
              <a:ext cx="514350" cy="58738"/>
            </a:xfrm>
            <a:custGeom>
              <a:avLst/>
              <a:gdLst>
                <a:gd name="T0" fmla="*/ 2147483646 w 216"/>
                <a:gd name="T1" fmla="*/ 0 h 25"/>
                <a:gd name="T2" fmla="*/ 2147483646 w 216"/>
                <a:gd name="T3" fmla="*/ 2147483646 h 25"/>
                <a:gd name="T4" fmla="*/ 2147483646 w 216"/>
                <a:gd name="T5" fmla="*/ 2147483646 h 25"/>
                <a:gd name="T6" fmla="*/ 0 w 216"/>
                <a:gd name="T7" fmla="*/ 0 h 25"/>
                <a:gd name="T8" fmla="*/ 2147483646 w 216"/>
                <a:gd name="T9" fmla="*/ 0 h 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6" h="25">
                  <a:moveTo>
                    <a:pt x="216" y="0"/>
                  </a:moveTo>
                  <a:cubicBezTo>
                    <a:pt x="216" y="25"/>
                    <a:pt x="216" y="25"/>
                    <a:pt x="21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28" y="12"/>
                    <a:pt x="15" y="3"/>
                    <a:pt x="0" y="0"/>
                  </a:cubicBezTo>
                  <a:cubicBezTo>
                    <a:pt x="216" y="0"/>
                    <a:pt x="216" y="0"/>
                    <a:pt x="216" y="0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281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414142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 userDrawn="1"/>
          </p:nvSpPr>
          <p:spPr bwMode="auto">
            <a:xfrm>
              <a:off x="11769724" y="6411913"/>
              <a:ext cx="419101" cy="57150"/>
            </a:xfrm>
            <a:custGeom>
              <a:avLst/>
              <a:gdLst>
                <a:gd name="T0" fmla="*/ 0 w 176"/>
                <a:gd name="T1" fmla="*/ 2147483646 h 24"/>
                <a:gd name="T2" fmla="*/ 0 w 176"/>
                <a:gd name="T3" fmla="*/ 2147483646 h 24"/>
                <a:gd name="T4" fmla="*/ 2147483646 w 176"/>
                <a:gd name="T5" fmla="*/ 2147483646 h 24"/>
                <a:gd name="T6" fmla="*/ 0 w 176"/>
                <a:gd name="T7" fmla="*/ 0 h 24"/>
                <a:gd name="T8" fmla="*/ 2147483646 w 176"/>
                <a:gd name="T9" fmla="*/ 0 h 24"/>
                <a:gd name="T10" fmla="*/ 2147483646 w 176"/>
                <a:gd name="T11" fmla="*/ 2147483646 h 24"/>
                <a:gd name="T12" fmla="*/ 0 w 176"/>
                <a:gd name="T13" fmla="*/ 2147483646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6" h="24"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1" y="20"/>
                    <a:pt x="2" y="16"/>
                    <a:pt x="2" y="12"/>
                  </a:cubicBezTo>
                  <a:cubicBezTo>
                    <a:pt x="2" y="8"/>
                    <a:pt x="1" y="4"/>
                    <a:pt x="0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76" y="24"/>
                    <a:pt x="176" y="24"/>
                    <a:pt x="176" y="24"/>
                  </a:cubicBezTo>
                  <a:cubicBezTo>
                    <a:pt x="0" y="24"/>
                    <a:pt x="0" y="24"/>
                    <a:pt x="0" y="24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281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414142"/>
                </a:solidFill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3694" y="365128"/>
            <a:ext cx="7084915" cy="755649"/>
          </a:xfrm>
        </p:spPr>
        <p:txBody>
          <a:bodyPr anchor="b">
            <a:normAutofit/>
          </a:bodyPr>
          <a:lstStyle>
            <a:lvl1pPr>
              <a:defRPr sz="3200" cap="all" baseline="0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9" name="Номер слайда 18"/>
          <p:cNvSpPr>
            <a:spLocks noGrp="1"/>
          </p:cNvSpPr>
          <p:nvPr>
            <p:ph type="sldNum" sz="quarter" idx="10"/>
          </p:nvPr>
        </p:nvSpPr>
        <p:spPr>
          <a:xfrm>
            <a:off x="8489950" y="6324600"/>
            <a:ext cx="339725" cy="233363"/>
          </a:xfrm>
        </p:spPr>
        <p:txBody>
          <a:bodyPr/>
          <a:lstStyle>
            <a:lvl1pPr>
              <a:defRPr sz="1300">
                <a:solidFill>
                  <a:schemeClr val="tx2"/>
                </a:solidFill>
              </a:defRPr>
            </a:lvl1pPr>
          </a:lstStyle>
          <a:p>
            <a:fld id="{F87218F5-60AE-4A31-B713-C97D0E5F4805}" type="slidenum">
              <a:rPr lang="ru-RU" altLang="ru-RU">
                <a:solidFill>
                  <a:srgbClr val="003274"/>
                </a:solidFill>
              </a:rPr>
              <a:pPr/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310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 hasCustomPrompt="1"/>
          </p:nvPr>
        </p:nvSpPr>
        <p:spPr>
          <a:xfrm>
            <a:off x="993529" y="1652588"/>
            <a:ext cx="6664569" cy="4414104"/>
          </a:xfrm>
        </p:spPr>
        <p:txBody>
          <a:bodyPr/>
          <a:lstStyle>
            <a:lvl1pPr>
              <a:buClr>
                <a:schemeClr val="tx2"/>
              </a:buClr>
              <a:defRPr sz="1600"/>
            </a:lvl1pPr>
            <a:lvl2pPr>
              <a:buClr>
                <a:schemeClr val="tx2"/>
              </a:buClr>
              <a:defRPr sz="1400"/>
            </a:lvl2pPr>
            <a:lvl3pPr>
              <a:buClr>
                <a:schemeClr val="tx2"/>
              </a:buClr>
              <a:defRPr sz="1200"/>
            </a:lvl3pPr>
            <a:lvl4pPr>
              <a:buClr>
                <a:schemeClr val="tx2"/>
              </a:buClr>
              <a:defRPr sz="1100"/>
            </a:lvl4pPr>
            <a:lvl5pPr>
              <a:buClr>
                <a:schemeClr val="tx2"/>
              </a:buClr>
              <a:defRPr sz="10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grpSp>
        <p:nvGrpSpPr>
          <p:cNvPr id="14" name="Группа 13"/>
          <p:cNvGrpSpPr/>
          <p:nvPr userDrawn="1"/>
        </p:nvGrpSpPr>
        <p:grpSpPr>
          <a:xfrm>
            <a:off x="8758234" y="6324603"/>
            <a:ext cx="385773" cy="233363"/>
            <a:chOff x="11674462" y="6324600"/>
            <a:chExt cx="514363" cy="233363"/>
          </a:xfrm>
        </p:grpSpPr>
        <p:sp>
          <p:nvSpPr>
            <p:cNvPr id="15" name="Freeform 16"/>
            <p:cNvSpPr/>
            <p:nvPr userDrawn="1"/>
          </p:nvSpPr>
          <p:spPr bwMode="auto">
            <a:xfrm>
              <a:off x="11674467" y="6497638"/>
              <a:ext cx="514350" cy="60325"/>
            </a:xfrm>
            <a:custGeom>
              <a:avLst/>
              <a:gdLst>
                <a:gd name="T0" fmla="*/ 0 w 216"/>
                <a:gd name="T1" fmla="*/ 25 h 25"/>
                <a:gd name="T2" fmla="*/ 0 w 216"/>
                <a:gd name="T3" fmla="*/ 25 h 25"/>
                <a:gd name="T4" fmla="*/ 36 w 216"/>
                <a:gd name="T5" fmla="*/ 0 h 25"/>
                <a:gd name="T6" fmla="*/ 216 w 216"/>
                <a:gd name="T7" fmla="*/ 0 h 25"/>
                <a:gd name="T8" fmla="*/ 216 w 216"/>
                <a:gd name="T9" fmla="*/ 0 h 25"/>
                <a:gd name="T10" fmla="*/ 216 w 216"/>
                <a:gd name="T11" fmla="*/ 25 h 25"/>
                <a:gd name="T12" fmla="*/ 0 w 216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25"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5" y="22"/>
                    <a:pt x="28" y="13"/>
                    <a:pt x="36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16" y="25"/>
                    <a:pt x="216" y="25"/>
                    <a:pt x="216" y="25"/>
                  </a:cubicBezTo>
                  <a:cubicBezTo>
                    <a:pt x="0" y="25"/>
                    <a:pt x="0" y="25"/>
                    <a:pt x="0" y="25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 sz="1800" dirty="0"/>
            </a:p>
          </p:txBody>
        </p:sp>
        <p:sp>
          <p:nvSpPr>
            <p:cNvPr id="16" name="Freeform 17"/>
            <p:cNvSpPr/>
            <p:nvPr userDrawn="1"/>
          </p:nvSpPr>
          <p:spPr bwMode="auto">
            <a:xfrm>
              <a:off x="11674462" y="6324600"/>
              <a:ext cx="514349" cy="58738"/>
            </a:xfrm>
            <a:custGeom>
              <a:avLst/>
              <a:gdLst>
                <a:gd name="T0" fmla="*/ 216 w 216"/>
                <a:gd name="T1" fmla="*/ 0 h 25"/>
                <a:gd name="T2" fmla="*/ 216 w 216"/>
                <a:gd name="T3" fmla="*/ 25 h 25"/>
                <a:gd name="T4" fmla="*/ 36 w 216"/>
                <a:gd name="T5" fmla="*/ 25 h 25"/>
                <a:gd name="T6" fmla="*/ 0 w 216"/>
                <a:gd name="T7" fmla="*/ 0 h 25"/>
                <a:gd name="T8" fmla="*/ 216 w 216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25">
                  <a:moveTo>
                    <a:pt x="216" y="0"/>
                  </a:moveTo>
                  <a:cubicBezTo>
                    <a:pt x="216" y="25"/>
                    <a:pt x="216" y="25"/>
                    <a:pt x="21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28" y="12"/>
                    <a:pt x="15" y="3"/>
                    <a:pt x="0" y="0"/>
                  </a:cubicBezTo>
                  <a:cubicBezTo>
                    <a:pt x="216" y="0"/>
                    <a:pt x="216" y="0"/>
                    <a:pt x="216" y="0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 sz="1800" dirty="0"/>
            </a:p>
          </p:txBody>
        </p:sp>
        <p:sp>
          <p:nvSpPr>
            <p:cNvPr id="17" name="Freeform 18"/>
            <p:cNvSpPr/>
            <p:nvPr userDrawn="1"/>
          </p:nvSpPr>
          <p:spPr bwMode="auto">
            <a:xfrm>
              <a:off x="11769726" y="6411913"/>
              <a:ext cx="419099" cy="57150"/>
            </a:xfrm>
            <a:custGeom>
              <a:avLst/>
              <a:gdLst>
                <a:gd name="T0" fmla="*/ 0 w 176"/>
                <a:gd name="T1" fmla="*/ 24 h 24"/>
                <a:gd name="T2" fmla="*/ 0 w 176"/>
                <a:gd name="T3" fmla="*/ 24 h 24"/>
                <a:gd name="T4" fmla="*/ 2 w 176"/>
                <a:gd name="T5" fmla="*/ 12 h 24"/>
                <a:gd name="T6" fmla="*/ 0 w 176"/>
                <a:gd name="T7" fmla="*/ 0 h 24"/>
                <a:gd name="T8" fmla="*/ 176 w 176"/>
                <a:gd name="T9" fmla="*/ 0 h 24"/>
                <a:gd name="T10" fmla="*/ 176 w 176"/>
                <a:gd name="T11" fmla="*/ 24 h 24"/>
                <a:gd name="T12" fmla="*/ 0 w 176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24"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1" y="20"/>
                    <a:pt x="2" y="16"/>
                    <a:pt x="2" y="12"/>
                  </a:cubicBezTo>
                  <a:cubicBezTo>
                    <a:pt x="2" y="8"/>
                    <a:pt x="1" y="4"/>
                    <a:pt x="0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76" y="24"/>
                    <a:pt x="176" y="24"/>
                    <a:pt x="176" y="24"/>
                  </a:cubicBezTo>
                  <a:cubicBezTo>
                    <a:pt x="0" y="24"/>
                    <a:pt x="0" y="24"/>
                    <a:pt x="0" y="24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 sz="1800" dirty="0"/>
            </a:p>
          </p:txBody>
        </p:sp>
      </p:grpSp>
      <p:sp>
        <p:nvSpPr>
          <p:cNvPr id="20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04935" y="365129"/>
            <a:ext cx="6807252" cy="755649"/>
          </a:xfrm>
        </p:spPr>
        <p:txBody>
          <a:bodyPr anchor="b" anchorCtr="0">
            <a:normAutofit/>
          </a:bodyPr>
          <a:lstStyle>
            <a:lvl1pPr>
              <a:defRPr sz="3000" cap="all" baseline="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21" name="Freeform 5"/>
          <p:cNvSpPr>
            <a:spLocks noEditPoints="1"/>
          </p:cNvSpPr>
          <p:nvPr userDrawn="1"/>
        </p:nvSpPr>
        <p:spPr bwMode="auto">
          <a:xfrm>
            <a:off x="7811477" y="877888"/>
            <a:ext cx="1141413" cy="784226"/>
          </a:xfrm>
          <a:custGeom>
            <a:avLst/>
            <a:gdLst>
              <a:gd name="T0" fmla="*/ 360 w 471"/>
              <a:gd name="T1" fmla="*/ 321 h 321"/>
              <a:gd name="T2" fmla="*/ 163 w 471"/>
              <a:gd name="T3" fmla="*/ 0 h 321"/>
              <a:gd name="T4" fmla="*/ 326 w 471"/>
              <a:gd name="T5" fmla="*/ 265 h 321"/>
              <a:gd name="T6" fmla="*/ 254 w 471"/>
              <a:gd name="T7" fmla="*/ 153 h 321"/>
              <a:gd name="T8" fmla="*/ 246 w 471"/>
              <a:gd name="T9" fmla="*/ 127 h 321"/>
              <a:gd name="T10" fmla="*/ 245 w 471"/>
              <a:gd name="T11" fmla="*/ 125 h 321"/>
              <a:gd name="T12" fmla="*/ 243 w 471"/>
              <a:gd name="T13" fmla="*/ 123 h 321"/>
              <a:gd name="T14" fmla="*/ 242 w 471"/>
              <a:gd name="T15" fmla="*/ 121 h 321"/>
              <a:gd name="T16" fmla="*/ 241 w 471"/>
              <a:gd name="T17" fmla="*/ 120 h 321"/>
              <a:gd name="T18" fmla="*/ 240 w 471"/>
              <a:gd name="T19" fmla="*/ 119 h 321"/>
              <a:gd name="T20" fmla="*/ 239 w 471"/>
              <a:gd name="T21" fmla="*/ 118 h 321"/>
              <a:gd name="T22" fmla="*/ 237 w 471"/>
              <a:gd name="T23" fmla="*/ 117 h 321"/>
              <a:gd name="T24" fmla="*/ 237 w 471"/>
              <a:gd name="T25" fmla="*/ 116 h 321"/>
              <a:gd name="T26" fmla="*/ 235 w 471"/>
              <a:gd name="T27" fmla="*/ 115 h 321"/>
              <a:gd name="T28" fmla="*/ 235 w 471"/>
              <a:gd name="T29" fmla="*/ 115 h 321"/>
              <a:gd name="T30" fmla="*/ 233 w 471"/>
              <a:gd name="T31" fmla="*/ 113 h 321"/>
              <a:gd name="T32" fmla="*/ 232 w 471"/>
              <a:gd name="T33" fmla="*/ 113 h 321"/>
              <a:gd name="T34" fmla="*/ 163 w 471"/>
              <a:gd name="T35" fmla="*/ 0 h 321"/>
              <a:gd name="T36" fmla="*/ 75 w 471"/>
              <a:gd name="T37" fmla="*/ 176 h 321"/>
              <a:gd name="T38" fmla="*/ 197 w 471"/>
              <a:gd name="T39" fmla="*/ 201 h 321"/>
              <a:gd name="T40" fmla="*/ 197 w 471"/>
              <a:gd name="T41" fmla="*/ 105 h 321"/>
              <a:gd name="T42" fmla="*/ 119 w 471"/>
              <a:gd name="T43" fmla="*/ 105 h 321"/>
              <a:gd name="T44" fmla="*/ 96 w 471"/>
              <a:gd name="T45" fmla="*/ 141 h 321"/>
              <a:gd name="T46" fmla="*/ 158 w 471"/>
              <a:gd name="T47" fmla="*/ 164 h 321"/>
              <a:gd name="T48" fmla="*/ 108 w 471"/>
              <a:gd name="T49" fmla="*/ 303 h 321"/>
              <a:gd name="T50" fmla="*/ 102 w 471"/>
              <a:gd name="T51" fmla="*/ 308 h 321"/>
              <a:gd name="T52" fmla="*/ 141 w 471"/>
              <a:gd name="T53" fmla="*/ 299 h 321"/>
              <a:gd name="T54" fmla="*/ 102 w 471"/>
              <a:gd name="T55" fmla="*/ 277 h 321"/>
              <a:gd name="T56" fmla="*/ 123 w 471"/>
              <a:gd name="T57" fmla="*/ 294 h 321"/>
              <a:gd name="T58" fmla="*/ 84 w 471"/>
              <a:gd name="T59" fmla="*/ 310 h 321"/>
              <a:gd name="T60" fmla="*/ 93 w 471"/>
              <a:gd name="T61" fmla="*/ 289 h 321"/>
              <a:gd name="T62" fmla="*/ 81 w 471"/>
              <a:gd name="T63" fmla="*/ 276 h 321"/>
              <a:gd name="T64" fmla="*/ 93 w 471"/>
              <a:gd name="T65" fmla="*/ 319 h 321"/>
              <a:gd name="T66" fmla="*/ 27 w 471"/>
              <a:gd name="T67" fmla="*/ 287 h 321"/>
              <a:gd name="T68" fmla="*/ 26 w 471"/>
              <a:gd name="T69" fmla="*/ 287 h 321"/>
              <a:gd name="T70" fmla="*/ 0 w 471"/>
              <a:gd name="T71" fmla="*/ 321 h 321"/>
              <a:gd name="T72" fmla="*/ 33 w 471"/>
              <a:gd name="T73" fmla="*/ 311 h 321"/>
              <a:gd name="T74" fmla="*/ 38 w 471"/>
              <a:gd name="T75" fmla="*/ 277 h 321"/>
              <a:gd name="T76" fmla="*/ 274 w 471"/>
              <a:gd name="T77" fmla="*/ 321 h 321"/>
              <a:gd name="T78" fmla="*/ 291 w 471"/>
              <a:gd name="T79" fmla="*/ 310 h 321"/>
              <a:gd name="T80" fmla="*/ 311 w 471"/>
              <a:gd name="T81" fmla="*/ 293 h 321"/>
              <a:gd name="T82" fmla="*/ 312 w 471"/>
              <a:gd name="T83" fmla="*/ 287 h 321"/>
              <a:gd name="T84" fmla="*/ 263 w 471"/>
              <a:gd name="T85" fmla="*/ 277 h 321"/>
              <a:gd name="T86" fmla="*/ 242 w 471"/>
              <a:gd name="T87" fmla="*/ 304 h 321"/>
              <a:gd name="T88" fmla="*/ 227 w 471"/>
              <a:gd name="T89" fmla="*/ 308 h 321"/>
              <a:gd name="T90" fmla="*/ 266 w 471"/>
              <a:gd name="T91" fmla="*/ 307 h 321"/>
              <a:gd name="T92" fmla="*/ 250 w 471"/>
              <a:gd name="T93" fmla="*/ 286 h 321"/>
              <a:gd name="T94" fmla="*/ 263 w 471"/>
              <a:gd name="T95" fmla="*/ 277 h 321"/>
              <a:gd name="T96" fmla="*/ 190 w 471"/>
              <a:gd name="T97" fmla="*/ 301 h 321"/>
              <a:gd name="T98" fmla="*/ 183 w 471"/>
              <a:gd name="T99" fmla="*/ 277 h 321"/>
              <a:gd name="T100" fmla="*/ 188 w 471"/>
              <a:gd name="T101" fmla="*/ 311 h 321"/>
              <a:gd name="T102" fmla="*/ 222 w 471"/>
              <a:gd name="T103" fmla="*/ 321 h 321"/>
              <a:gd name="T104" fmla="*/ 156 w 471"/>
              <a:gd name="T105" fmla="*/ 293 h 321"/>
              <a:gd name="T106" fmla="*/ 150 w 471"/>
              <a:gd name="T107" fmla="*/ 300 h 321"/>
              <a:gd name="T108" fmla="*/ 156 w 471"/>
              <a:gd name="T109" fmla="*/ 293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471" h="321">
                <a:moveTo>
                  <a:pt x="444" y="277"/>
                </a:moveTo>
                <a:cubicBezTo>
                  <a:pt x="471" y="321"/>
                  <a:pt x="471" y="321"/>
                  <a:pt x="471" y="321"/>
                </a:cubicBezTo>
                <a:cubicBezTo>
                  <a:pt x="360" y="321"/>
                  <a:pt x="360" y="321"/>
                  <a:pt x="360" y="321"/>
                </a:cubicBezTo>
                <a:cubicBezTo>
                  <a:pt x="333" y="277"/>
                  <a:pt x="333" y="277"/>
                  <a:pt x="333" y="277"/>
                </a:cubicBezTo>
                <a:cubicBezTo>
                  <a:pt x="444" y="277"/>
                  <a:pt x="444" y="277"/>
                  <a:pt x="444" y="277"/>
                </a:cubicBezTo>
                <a:close/>
                <a:moveTo>
                  <a:pt x="163" y="0"/>
                </a:moveTo>
                <a:cubicBezTo>
                  <a:pt x="274" y="0"/>
                  <a:pt x="274" y="0"/>
                  <a:pt x="274" y="0"/>
                </a:cubicBezTo>
                <a:cubicBezTo>
                  <a:pt x="437" y="265"/>
                  <a:pt x="437" y="265"/>
                  <a:pt x="437" y="265"/>
                </a:cubicBezTo>
                <a:cubicBezTo>
                  <a:pt x="326" y="265"/>
                  <a:pt x="326" y="265"/>
                  <a:pt x="326" y="265"/>
                </a:cubicBezTo>
                <a:cubicBezTo>
                  <a:pt x="286" y="201"/>
                  <a:pt x="286" y="201"/>
                  <a:pt x="286" y="201"/>
                </a:cubicBezTo>
                <a:cubicBezTo>
                  <a:pt x="213" y="201"/>
                  <a:pt x="213" y="201"/>
                  <a:pt x="213" y="201"/>
                </a:cubicBezTo>
                <a:cubicBezTo>
                  <a:pt x="236" y="197"/>
                  <a:pt x="254" y="177"/>
                  <a:pt x="254" y="153"/>
                </a:cubicBezTo>
                <a:cubicBezTo>
                  <a:pt x="254" y="151"/>
                  <a:pt x="253" y="149"/>
                  <a:pt x="253" y="147"/>
                </a:cubicBezTo>
                <a:cubicBezTo>
                  <a:pt x="253" y="147"/>
                  <a:pt x="253" y="147"/>
                  <a:pt x="253" y="147"/>
                </a:cubicBezTo>
                <a:cubicBezTo>
                  <a:pt x="252" y="140"/>
                  <a:pt x="250" y="133"/>
                  <a:pt x="246" y="127"/>
                </a:cubicBezTo>
                <a:cubicBezTo>
                  <a:pt x="246" y="127"/>
                  <a:pt x="246" y="127"/>
                  <a:pt x="246" y="127"/>
                </a:cubicBezTo>
                <a:cubicBezTo>
                  <a:pt x="245" y="126"/>
                  <a:pt x="245" y="126"/>
                  <a:pt x="245" y="125"/>
                </a:cubicBezTo>
                <a:cubicBezTo>
                  <a:pt x="245" y="125"/>
                  <a:pt x="245" y="125"/>
                  <a:pt x="245" y="125"/>
                </a:cubicBezTo>
                <a:cubicBezTo>
                  <a:pt x="244" y="125"/>
                  <a:pt x="244" y="124"/>
                  <a:pt x="244" y="124"/>
                </a:cubicBezTo>
                <a:cubicBezTo>
                  <a:pt x="244" y="124"/>
                  <a:pt x="244" y="124"/>
                  <a:pt x="244" y="124"/>
                </a:cubicBezTo>
                <a:cubicBezTo>
                  <a:pt x="244" y="123"/>
                  <a:pt x="243" y="123"/>
                  <a:pt x="243" y="123"/>
                </a:cubicBezTo>
                <a:cubicBezTo>
                  <a:pt x="243" y="123"/>
                  <a:pt x="243" y="122"/>
                  <a:pt x="243" y="122"/>
                </a:cubicBezTo>
                <a:cubicBezTo>
                  <a:pt x="243" y="122"/>
                  <a:pt x="242" y="122"/>
                  <a:pt x="242" y="122"/>
                </a:cubicBezTo>
                <a:cubicBezTo>
                  <a:pt x="242" y="122"/>
                  <a:pt x="242" y="122"/>
                  <a:pt x="242" y="121"/>
                </a:cubicBezTo>
                <a:cubicBezTo>
                  <a:pt x="242" y="121"/>
                  <a:pt x="242" y="121"/>
                  <a:pt x="242" y="121"/>
                </a:cubicBezTo>
                <a:cubicBezTo>
                  <a:pt x="241" y="121"/>
                  <a:pt x="241" y="121"/>
                  <a:pt x="241" y="120"/>
                </a:cubicBezTo>
                <a:cubicBezTo>
                  <a:pt x="241" y="120"/>
                  <a:pt x="241" y="120"/>
                  <a:pt x="241" y="120"/>
                </a:cubicBezTo>
                <a:cubicBezTo>
                  <a:pt x="241" y="120"/>
                  <a:pt x="241" y="120"/>
                  <a:pt x="241" y="120"/>
                </a:cubicBezTo>
                <a:cubicBezTo>
                  <a:pt x="240" y="120"/>
                  <a:pt x="240" y="120"/>
                  <a:pt x="240" y="120"/>
                </a:cubicBezTo>
                <a:cubicBezTo>
                  <a:pt x="240" y="119"/>
                  <a:pt x="240" y="119"/>
                  <a:pt x="240" y="119"/>
                </a:cubicBezTo>
                <a:cubicBezTo>
                  <a:pt x="240" y="119"/>
                  <a:pt x="240" y="119"/>
                  <a:pt x="239" y="119"/>
                </a:cubicBezTo>
                <a:cubicBezTo>
                  <a:pt x="239" y="119"/>
                  <a:pt x="239" y="118"/>
                  <a:pt x="239" y="118"/>
                </a:cubicBezTo>
                <a:cubicBezTo>
                  <a:pt x="239" y="118"/>
                  <a:pt x="239" y="118"/>
                  <a:pt x="239" y="118"/>
                </a:cubicBezTo>
                <a:cubicBezTo>
                  <a:pt x="239" y="118"/>
                  <a:pt x="238" y="118"/>
                  <a:pt x="238" y="118"/>
                </a:cubicBezTo>
                <a:cubicBezTo>
                  <a:pt x="238" y="117"/>
                  <a:pt x="238" y="117"/>
                  <a:pt x="238" y="117"/>
                </a:cubicBezTo>
                <a:cubicBezTo>
                  <a:pt x="238" y="117"/>
                  <a:pt x="238" y="117"/>
                  <a:pt x="237" y="117"/>
                </a:cubicBezTo>
                <a:cubicBezTo>
                  <a:pt x="237" y="117"/>
                  <a:pt x="237" y="117"/>
                  <a:pt x="237" y="117"/>
                </a:cubicBezTo>
                <a:cubicBezTo>
                  <a:pt x="237" y="116"/>
                  <a:pt x="237" y="116"/>
                  <a:pt x="237" y="116"/>
                </a:cubicBezTo>
                <a:cubicBezTo>
                  <a:pt x="237" y="116"/>
                  <a:pt x="237" y="116"/>
                  <a:pt x="237" y="116"/>
                </a:cubicBezTo>
                <a:cubicBezTo>
                  <a:pt x="236" y="116"/>
                  <a:pt x="236" y="116"/>
                  <a:pt x="236" y="115"/>
                </a:cubicBezTo>
                <a:cubicBezTo>
                  <a:pt x="236" y="115"/>
                  <a:pt x="236" y="115"/>
                  <a:pt x="236" y="115"/>
                </a:cubicBezTo>
                <a:cubicBezTo>
                  <a:pt x="235" y="115"/>
                  <a:pt x="235" y="115"/>
                  <a:pt x="235" y="115"/>
                </a:cubicBezTo>
                <a:cubicBezTo>
                  <a:pt x="235" y="115"/>
                  <a:pt x="235" y="115"/>
                  <a:pt x="235" y="115"/>
                </a:cubicBezTo>
                <a:cubicBezTo>
                  <a:pt x="235" y="115"/>
                  <a:pt x="235" y="115"/>
                  <a:pt x="235" y="115"/>
                </a:cubicBezTo>
                <a:cubicBezTo>
                  <a:pt x="235" y="115"/>
                  <a:pt x="235" y="115"/>
                  <a:pt x="235" y="115"/>
                </a:cubicBezTo>
                <a:cubicBezTo>
                  <a:pt x="235" y="114"/>
                  <a:pt x="234" y="114"/>
                  <a:pt x="234" y="114"/>
                </a:cubicBezTo>
                <a:cubicBezTo>
                  <a:pt x="234" y="114"/>
                  <a:pt x="234" y="114"/>
                  <a:pt x="234" y="114"/>
                </a:cubicBezTo>
                <a:cubicBezTo>
                  <a:pt x="234" y="114"/>
                  <a:pt x="234" y="114"/>
                  <a:pt x="233" y="113"/>
                </a:cubicBezTo>
                <a:cubicBezTo>
                  <a:pt x="233" y="113"/>
                  <a:pt x="233" y="113"/>
                  <a:pt x="233" y="113"/>
                </a:cubicBezTo>
                <a:cubicBezTo>
                  <a:pt x="233" y="113"/>
                  <a:pt x="233" y="113"/>
                  <a:pt x="232" y="113"/>
                </a:cubicBezTo>
                <a:cubicBezTo>
                  <a:pt x="232" y="113"/>
                  <a:pt x="232" y="113"/>
                  <a:pt x="232" y="113"/>
                </a:cubicBezTo>
                <a:cubicBezTo>
                  <a:pt x="227" y="109"/>
                  <a:pt x="220" y="106"/>
                  <a:pt x="213" y="105"/>
                </a:cubicBezTo>
                <a:cubicBezTo>
                  <a:pt x="227" y="105"/>
                  <a:pt x="227" y="105"/>
                  <a:pt x="227" y="105"/>
                </a:cubicBezTo>
                <a:cubicBezTo>
                  <a:pt x="163" y="0"/>
                  <a:pt x="163" y="0"/>
                  <a:pt x="163" y="0"/>
                </a:cubicBezTo>
                <a:close/>
                <a:moveTo>
                  <a:pt x="197" y="201"/>
                </a:moveTo>
                <a:cubicBezTo>
                  <a:pt x="60" y="201"/>
                  <a:pt x="60" y="201"/>
                  <a:pt x="60" y="201"/>
                </a:cubicBezTo>
                <a:cubicBezTo>
                  <a:pt x="75" y="176"/>
                  <a:pt x="75" y="176"/>
                  <a:pt x="75" y="176"/>
                </a:cubicBezTo>
                <a:cubicBezTo>
                  <a:pt x="75" y="176"/>
                  <a:pt x="75" y="176"/>
                  <a:pt x="75" y="176"/>
                </a:cubicBezTo>
                <a:cubicBezTo>
                  <a:pt x="162" y="176"/>
                  <a:pt x="162" y="176"/>
                  <a:pt x="162" y="176"/>
                </a:cubicBezTo>
                <a:cubicBezTo>
                  <a:pt x="169" y="189"/>
                  <a:pt x="182" y="198"/>
                  <a:pt x="197" y="201"/>
                </a:cubicBezTo>
                <a:cubicBezTo>
                  <a:pt x="197" y="201"/>
                  <a:pt x="197" y="201"/>
                  <a:pt x="197" y="201"/>
                </a:cubicBezTo>
                <a:close/>
                <a:moveTo>
                  <a:pt x="119" y="105"/>
                </a:moveTo>
                <a:cubicBezTo>
                  <a:pt x="197" y="105"/>
                  <a:pt x="197" y="105"/>
                  <a:pt x="197" y="105"/>
                </a:cubicBezTo>
                <a:cubicBezTo>
                  <a:pt x="182" y="107"/>
                  <a:pt x="169" y="117"/>
                  <a:pt x="162" y="129"/>
                </a:cubicBezTo>
                <a:cubicBezTo>
                  <a:pt x="104" y="129"/>
                  <a:pt x="104" y="129"/>
                  <a:pt x="104" y="129"/>
                </a:cubicBezTo>
                <a:cubicBezTo>
                  <a:pt x="119" y="105"/>
                  <a:pt x="119" y="105"/>
                  <a:pt x="119" y="105"/>
                </a:cubicBezTo>
                <a:close/>
                <a:moveTo>
                  <a:pt x="158" y="164"/>
                </a:moveTo>
                <a:cubicBezTo>
                  <a:pt x="82" y="164"/>
                  <a:pt x="82" y="164"/>
                  <a:pt x="82" y="164"/>
                </a:cubicBezTo>
                <a:cubicBezTo>
                  <a:pt x="96" y="141"/>
                  <a:pt x="96" y="141"/>
                  <a:pt x="96" y="141"/>
                </a:cubicBezTo>
                <a:cubicBezTo>
                  <a:pt x="158" y="141"/>
                  <a:pt x="158" y="141"/>
                  <a:pt x="158" y="141"/>
                </a:cubicBezTo>
                <a:cubicBezTo>
                  <a:pt x="157" y="145"/>
                  <a:pt x="156" y="149"/>
                  <a:pt x="156" y="153"/>
                </a:cubicBezTo>
                <a:cubicBezTo>
                  <a:pt x="156" y="157"/>
                  <a:pt x="157" y="161"/>
                  <a:pt x="158" y="164"/>
                </a:cubicBezTo>
                <a:cubicBezTo>
                  <a:pt x="158" y="164"/>
                  <a:pt x="158" y="164"/>
                  <a:pt x="158" y="164"/>
                </a:cubicBezTo>
                <a:close/>
                <a:moveTo>
                  <a:pt x="108" y="294"/>
                </a:moveTo>
                <a:cubicBezTo>
                  <a:pt x="108" y="303"/>
                  <a:pt x="108" y="303"/>
                  <a:pt x="108" y="303"/>
                </a:cubicBezTo>
                <a:cubicBezTo>
                  <a:pt x="123" y="303"/>
                  <a:pt x="123" y="303"/>
                  <a:pt x="123" y="303"/>
                </a:cubicBezTo>
                <a:cubicBezTo>
                  <a:pt x="123" y="304"/>
                  <a:pt x="121" y="310"/>
                  <a:pt x="112" y="310"/>
                </a:cubicBezTo>
                <a:cubicBezTo>
                  <a:pt x="112" y="310"/>
                  <a:pt x="107" y="310"/>
                  <a:pt x="102" y="308"/>
                </a:cubicBezTo>
                <a:cubicBezTo>
                  <a:pt x="102" y="319"/>
                  <a:pt x="102" y="319"/>
                  <a:pt x="102" y="319"/>
                </a:cubicBezTo>
                <a:cubicBezTo>
                  <a:pt x="105" y="320"/>
                  <a:pt x="110" y="321"/>
                  <a:pt x="115" y="321"/>
                </a:cubicBezTo>
                <a:cubicBezTo>
                  <a:pt x="133" y="321"/>
                  <a:pt x="141" y="310"/>
                  <a:pt x="141" y="299"/>
                </a:cubicBezTo>
                <a:cubicBezTo>
                  <a:pt x="141" y="290"/>
                  <a:pt x="137" y="276"/>
                  <a:pt x="114" y="276"/>
                </a:cubicBezTo>
                <a:cubicBezTo>
                  <a:pt x="112" y="276"/>
                  <a:pt x="108" y="276"/>
                  <a:pt x="103" y="277"/>
                </a:cubicBezTo>
                <a:cubicBezTo>
                  <a:pt x="102" y="277"/>
                  <a:pt x="102" y="277"/>
                  <a:pt x="102" y="277"/>
                </a:cubicBezTo>
                <a:cubicBezTo>
                  <a:pt x="102" y="289"/>
                  <a:pt x="102" y="289"/>
                  <a:pt x="102" y="289"/>
                </a:cubicBezTo>
                <a:cubicBezTo>
                  <a:pt x="106" y="287"/>
                  <a:pt x="110" y="287"/>
                  <a:pt x="112" y="287"/>
                </a:cubicBezTo>
                <a:cubicBezTo>
                  <a:pt x="120" y="287"/>
                  <a:pt x="123" y="291"/>
                  <a:pt x="123" y="294"/>
                </a:cubicBezTo>
                <a:cubicBezTo>
                  <a:pt x="108" y="294"/>
                  <a:pt x="108" y="294"/>
                  <a:pt x="108" y="294"/>
                </a:cubicBezTo>
                <a:close/>
                <a:moveTo>
                  <a:pt x="93" y="308"/>
                </a:moveTo>
                <a:cubicBezTo>
                  <a:pt x="88" y="309"/>
                  <a:pt x="86" y="310"/>
                  <a:pt x="84" y="310"/>
                </a:cubicBezTo>
                <a:cubicBezTo>
                  <a:pt x="74" y="310"/>
                  <a:pt x="72" y="302"/>
                  <a:pt x="72" y="298"/>
                </a:cubicBezTo>
                <a:cubicBezTo>
                  <a:pt x="72" y="292"/>
                  <a:pt x="77" y="287"/>
                  <a:pt x="84" y="287"/>
                </a:cubicBezTo>
                <a:cubicBezTo>
                  <a:pt x="87" y="287"/>
                  <a:pt x="90" y="288"/>
                  <a:pt x="93" y="289"/>
                </a:cubicBezTo>
                <a:cubicBezTo>
                  <a:pt x="93" y="277"/>
                  <a:pt x="93" y="277"/>
                  <a:pt x="93" y="277"/>
                </a:cubicBezTo>
                <a:cubicBezTo>
                  <a:pt x="92" y="277"/>
                  <a:pt x="92" y="277"/>
                  <a:pt x="92" y="277"/>
                </a:cubicBezTo>
                <a:cubicBezTo>
                  <a:pt x="90" y="277"/>
                  <a:pt x="86" y="276"/>
                  <a:pt x="81" y="276"/>
                </a:cubicBezTo>
                <a:cubicBezTo>
                  <a:pt x="61" y="276"/>
                  <a:pt x="54" y="287"/>
                  <a:pt x="54" y="299"/>
                </a:cubicBezTo>
                <a:cubicBezTo>
                  <a:pt x="54" y="312"/>
                  <a:pt x="63" y="321"/>
                  <a:pt x="80" y="321"/>
                </a:cubicBezTo>
                <a:cubicBezTo>
                  <a:pt x="84" y="321"/>
                  <a:pt x="88" y="321"/>
                  <a:pt x="93" y="319"/>
                </a:cubicBezTo>
                <a:cubicBezTo>
                  <a:pt x="93" y="308"/>
                  <a:pt x="93" y="308"/>
                  <a:pt x="93" y="308"/>
                </a:cubicBezTo>
                <a:cubicBezTo>
                  <a:pt x="93" y="308"/>
                  <a:pt x="93" y="308"/>
                  <a:pt x="93" y="308"/>
                </a:cubicBezTo>
                <a:close/>
                <a:moveTo>
                  <a:pt x="27" y="287"/>
                </a:moveTo>
                <a:cubicBezTo>
                  <a:pt x="31" y="301"/>
                  <a:pt x="31" y="301"/>
                  <a:pt x="31" y="301"/>
                </a:cubicBezTo>
                <a:cubicBezTo>
                  <a:pt x="22" y="301"/>
                  <a:pt x="22" y="301"/>
                  <a:pt x="22" y="301"/>
                </a:cubicBezTo>
                <a:cubicBezTo>
                  <a:pt x="26" y="287"/>
                  <a:pt x="26" y="287"/>
                  <a:pt x="26" y="287"/>
                </a:cubicBezTo>
                <a:cubicBezTo>
                  <a:pt x="27" y="287"/>
                  <a:pt x="27" y="287"/>
                  <a:pt x="27" y="287"/>
                </a:cubicBezTo>
                <a:close/>
                <a:moveTo>
                  <a:pt x="16" y="277"/>
                </a:moveTo>
                <a:cubicBezTo>
                  <a:pt x="0" y="321"/>
                  <a:pt x="0" y="321"/>
                  <a:pt x="0" y="321"/>
                </a:cubicBezTo>
                <a:cubicBezTo>
                  <a:pt x="17" y="321"/>
                  <a:pt x="17" y="321"/>
                  <a:pt x="17" y="321"/>
                </a:cubicBezTo>
                <a:cubicBezTo>
                  <a:pt x="20" y="311"/>
                  <a:pt x="20" y="311"/>
                  <a:pt x="20" y="311"/>
                </a:cubicBezTo>
                <a:cubicBezTo>
                  <a:pt x="33" y="311"/>
                  <a:pt x="33" y="311"/>
                  <a:pt x="33" y="311"/>
                </a:cubicBezTo>
                <a:cubicBezTo>
                  <a:pt x="36" y="321"/>
                  <a:pt x="36" y="321"/>
                  <a:pt x="36" y="321"/>
                </a:cubicBezTo>
                <a:cubicBezTo>
                  <a:pt x="54" y="321"/>
                  <a:pt x="54" y="321"/>
                  <a:pt x="54" y="321"/>
                </a:cubicBezTo>
                <a:cubicBezTo>
                  <a:pt x="38" y="277"/>
                  <a:pt x="38" y="277"/>
                  <a:pt x="38" y="277"/>
                </a:cubicBezTo>
                <a:cubicBezTo>
                  <a:pt x="16" y="277"/>
                  <a:pt x="16" y="277"/>
                  <a:pt x="16" y="277"/>
                </a:cubicBezTo>
                <a:close/>
                <a:moveTo>
                  <a:pt x="274" y="277"/>
                </a:moveTo>
                <a:cubicBezTo>
                  <a:pt x="274" y="321"/>
                  <a:pt x="274" y="321"/>
                  <a:pt x="274" y="321"/>
                </a:cubicBezTo>
                <a:cubicBezTo>
                  <a:pt x="313" y="321"/>
                  <a:pt x="313" y="321"/>
                  <a:pt x="313" y="321"/>
                </a:cubicBezTo>
                <a:cubicBezTo>
                  <a:pt x="313" y="310"/>
                  <a:pt x="313" y="310"/>
                  <a:pt x="313" y="310"/>
                </a:cubicBezTo>
                <a:cubicBezTo>
                  <a:pt x="291" y="310"/>
                  <a:pt x="291" y="310"/>
                  <a:pt x="291" y="310"/>
                </a:cubicBezTo>
                <a:cubicBezTo>
                  <a:pt x="291" y="303"/>
                  <a:pt x="291" y="303"/>
                  <a:pt x="291" y="303"/>
                </a:cubicBezTo>
                <a:cubicBezTo>
                  <a:pt x="311" y="303"/>
                  <a:pt x="311" y="303"/>
                  <a:pt x="311" y="303"/>
                </a:cubicBezTo>
                <a:cubicBezTo>
                  <a:pt x="311" y="293"/>
                  <a:pt x="311" y="293"/>
                  <a:pt x="311" y="293"/>
                </a:cubicBezTo>
                <a:cubicBezTo>
                  <a:pt x="291" y="293"/>
                  <a:pt x="291" y="293"/>
                  <a:pt x="291" y="293"/>
                </a:cubicBezTo>
                <a:cubicBezTo>
                  <a:pt x="291" y="287"/>
                  <a:pt x="291" y="287"/>
                  <a:pt x="291" y="287"/>
                </a:cubicBezTo>
                <a:cubicBezTo>
                  <a:pt x="312" y="287"/>
                  <a:pt x="312" y="287"/>
                  <a:pt x="312" y="287"/>
                </a:cubicBezTo>
                <a:cubicBezTo>
                  <a:pt x="312" y="277"/>
                  <a:pt x="312" y="277"/>
                  <a:pt x="312" y="277"/>
                </a:cubicBezTo>
                <a:cubicBezTo>
                  <a:pt x="274" y="277"/>
                  <a:pt x="274" y="277"/>
                  <a:pt x="274" y="277"/>
                </a:cubicBezTo>
                <a:close/>
                <a:moveTo>
                  <a:pt x="263" y="277"/>
                </a:moveTo>
                <a:cubicBezTo>
                  <a:pt x="258" y="276"/>
                  <a:pt x="253" y="276"/>
                  <a:pt x="249" y="276"/>
                </a:cubicBezTo>
                <a:cubicBezTo>
                  <a:pt x="230" y="276"/>
                  <a:pt x="226" y="284"/>
                  <a:pt x="226" y="290"/>
                </a:cubicBezTo>
                <a:cubicBezTo>
                  <a:pt x="226" y="301"/>
                  <a:pt x="236" y="303"/>
                  <a:pt x="242" y="304"/>
                </a:cubicBezTo>
                <a:cubicBezTo>
                  <a:pt x="245" y="305"/>
                  <a:pt x="249" y="305"/>
                  <a:pt x="249" y="308"/>
                </a:cubicBezTo>
                <a:cubicBezTo>
                  <a:pt x="249" y="310"/>
                  <a:pt x="245" y="311"/>
                  <a:pt x="242" y="311"/>
                </a:cubicBezTo>
                <a:cubicBezTo>
                  <a:pt x="238" y="311"/>
                  <a:pt x="233" y="310"/>
                  <a:pt x="227" y="308"/>
                </a:cubicBezTo>
                <a:cubicBezTo>
                  <a:pt x="227" y="319"/>
                  <a:pt x="227" y="319"/>
                  <a:pt x="227" y="319"/>
                </a:cubicBezTo>
                <a:cubicBezTo>
                  <a:pt x="233" y="321"/>
                  <a:pt x="240" y="321"/>
                  <a:pt x="245" y="321"/>
                </a:cubicBezTo>
                <a:cubicBezTo>
                  <a:pt x="264" y="321"/>
                  <a:pt x="266" y="311"/>
                  <a:pt x="266" y="307"/>
                </a:cubicBezTo>
                <a:cubicBezTo>
                  <a:pt x="266" y="295"/>
                  <a:pt x="256" y="294"/>
                  <a:pt x="248" y="292"/>
                </a:cubicBezTo>
                <a:cubicBezTo>
                  <a:pt x="246" y="292"/>
                  <a:pt x="243" y="291"/>
                  <a:pt x="243" y="289"/>
                </a:cubicBezTo>
                <a:cubicBezTo>
                  <a:pt x="243" y="286"/>
                  <a:pt x="247" y="286"/>
                  <a:pt x="250" y="286"/>
                </a:cubicBezTo>
                <a:cubicBezTo>
                  <a:pt x="256" y="286"/>
                  <a:pt x="260" y="288"/>
                  <a:pt x="263" y="289"/>
                </a:cubicBezTo>
                <a:cubicBezTo>
                  <a:pt x="263" y="277"/>
                  <a:pt x="263" y="277"/>
                  <a:pt x="263" y="277"/>
                </a:cubicBezTo>
                <a:cubicBezTo>
                  <a:pt x="263" y="277"/>
                  <a:pt x="263" y="277"/>
                  <a:pt x="263" y="277"/>
                </a:cubicBezTo>
                <a:close/>
                <a:moveTo>
                  <a:pt x="195" y="287"/>
                </a:moveTo>
                <a:cubicBezTo>
                  <a:pt x="199" y="301"/>
                  <a:pt x="199" y="301"/>
                  <a:pt x="199" y="301"/>
                </a:cubicBezTo>
                <a:cubicBezTo>
                  <a:pt x="190" y="301"/>
                  <a:pt x="190" y="301"/>
                  <a:pt x="190" y="301"/>
                </a:cubicBezTo>
                <a:cubicBezTo>
                  <a:pt x="194" y="287"/>
                  <a:pt x="194" y="287"/>
                  <a:pt x="194" y="287"/>
                </a:cubicBezTo>
                <a:cubicBezTo>
                  <a:pt x="195" y="287"/>
                  <a:pt x="195" y="287"/>
                  <a:pt x="195" y="287"/>
                </a:cubicBezTo>
                <a:close/>
                <a:moveTo>
                  <a:pt x="183" y="277"/>
                </a:moveTo>
                <a:cubicBezTo>
                  <a:pt x="168" y="321"/>
                  <a:pt x="168" y="321"/>
                  <a:pt x="168" y="321"/>
                </a:cubicBezTo>
                <a:cubicBezTo>
                  <a:pt x="185" y="321"/>
                  <a:pt x="185" y="321"/>
                  <a:pt x="185" y="321"/>
                </a:cubicBezTo>
                <a:cubicBezTo>
                  <a:pt x="188" y="311"/>
                  <a:pt x="188" y="311"/>
                  <a:pt x="188" y="311"/>
                </a:cubicBezTo>
                <a:cubicBezTo>
                  <a:pt x="201" y="311"/>
                  <a:pt x="201" y="311"/>
                  <a:pt x="201" y="311"/>
                </a:cubicBezTo>
                <a:cubicBezTo>
                  <a:pt x="204" y="321"/>
                  <a:pt x="204" y="321"/>
                  <a:pt x="204" y="321"/>
                </a:cubicBezTo>
                <a:cubicBezTo>
                  <a:pt x="222" y="321"/>
                  <a:pt x="222" y="321"/>
                  <a:pt x="222" y="321"/>
                </a:cubicBezTo>
                <a:cubicBezTo>
                  <a:pt x="206" y="277"/>
                  <a:pt x="206" y="277"/>
                  <a:pt x="206" y="277"/>
                </a:cubicBezTo>
                <a:cubicBezTo>
                  <a:pt x="183" y="277"/>
                  <a:pt x="183" y="277"/>
                  <a:pt x="183" y="277"/>
                </a:cubicBezTo>
                <a:close/>
                <a:moveTo>
                  <a:pt x="156" y="293"/>
                </a:moveTo>
                <a:cubicBezTo>
                  <a:pt x="160" y="293"/>
                  <a:pt x="162" y="296"/>
                  <a:pt x="162" y="300"/>
                </a:cubicBezTo>
                <a:cubicBezTo>
                  <a:pt x="162" y="303"/>
                  <a:pt x="160" y="306"/>
                  <a:pt x="156" y="306"/>
                </a:cubicBezTo>
                <a:cubicBezTo>
                  <a:pt x="153" y="306"/>
                  <a:pt x="150" y="303"/>
                  <a:pt x="150" y="300"/>
                </a:cubicBezTo>
                <a:cubicBezTo>
                  <a:pt x="150" y="296"/>
                  <a:pt x="153" y="293"/>
                  <a:pt x="156" y="293"/>
                </a:cubicBezTo>
                <a:cubicBezTo>
                  <a:pt x="156" y="293"/>
                  <a:pt x="156" y="293"/>
                  <a:pt x="156" y="293"/>
                </a:cubicBezTo>
                <a:cubicBezTo>
                  <a:pt x="156" y="293"/>
                  <a:pt x="156" y="293"/>
                  <a:pt x="156" y="293"/>
                </a:cubicBezTo>
                <a:close/>
              </a:path>
            </a:pathLst>
          </a:custGeom>
          <a:solidFill>
            <a:srgbClr val="0035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 dirty="0"/>
          </a:p>
        </p:txBody>
      </p:sp>
      <p:sp>
        <p:nvSpPr>
          <p:cNvPr id="22" name="Freeform 6"/>
          <p:cNvSpPr>
            <a:spLocks noEditPoints="1"/>
          </p:cNvSpPr>
          <p:nvPr userDrawn="1"/>
        </p:nvSpPr>
        <p:spPr bwMode="auto">
          <a:xfrm>
            <a:off x="941388" y="1135063"/>
            <a:ext cx="6884988" cy="233363"/>
          </a:xfrm>
          <a:custGeom>
            <a:avLst/>
            <a:gdLst>
              <a:gd name="T0" fmla="*/ 23 w 4337"/>
              <a:gd name="T1" fmla="*/ 110 h 147"/>
              <a:gd name="T2" fmla="*/ 4267 w 4337"/>
              <a:gd name="T3" fmla="*/ 110 h 147"/>
              <a:gd name="T4" fmla="*/ 4244 w 4337"/>
              <a:gd name="T5" fmla="*/ 147 h 147"/>
              <a:gd name="T6" fmla="*/ 0 w 4337"/>
              <a:gd name="T7" fmla="*/ 147 h 147"/>
              <a:gd name="T8" fmla="*/ 23 w 4337"/>
              <a:gd name="T9" fmla="*/ 110 h 147"/>
              <a:gd name="T10" fmla="*/ 35 w 4337"/>
              <a:gd name="T11" fmla="*/ 92 h 147"/>
              <a:gd name="T12" fmla="*/ 4279 w 4337"/>
              <a:gd name="T13" fmla="*/ 92 h 147"/>
              <a:gd name="T14" fmla="*/ 4302 w 4337"/>
              <a:gd name="T15" fmla="*/ 55 h 147"/>
              <a:gd name="T16" fmla="*/ 58 w 4337"/>
              <a:gd name="T17" fmla="*/ 55 h 147"/>
              <a:gd name="T18" fmla="*/ 35 w 4337"/>
              <a:gd name="T19" fmla="*/ 92 h 147"/>
              <a:gd name="T20" fmla="*/ 93 w 4337"/>
              <a:gd name="T21" fmla="*/ 0 h 147"/>
              <a:gd name="T22" fmla="*/ 70 w 4337"/>
              <a:gd name="T23" fmla="*/ 37 h 147"/>
              <a:gd name="T24" fmla="*/ 4314 w 4337"/>
              <a:gd name="T25" fmla="*/ 37 h 147"/>
              <a:gd name="T26" fmla="*/ 4337 w 4337"/>
              <a:gd name="T27" fmla="*/ 0 h 147"/>
              <a:gd name="T28" fmla="*/ 93 w 4337"/>
              <a:gd name="T29" fmla="*/ 0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337" h="147">
                <a:moveTo>
                  <a:pt x="23" y="110"/>
                </a:moveTo>
                <a:lnTo>
                  <a:pt x="4267" y="110"/>
                </a:lnTo>
                <a:lnTo>
                  <a:pt x="4244" y="147"/>
                </a:lnTo>
                <a:lnTo>
                  <a:pt x="0" y="147"/>
                </a:lnTo>
                <a:lnTo>
                  <a:pt x="23" y="110"/>
                </a:lnTo>
                <a:close/>
                <a:moveTo>
                  <a:pt x="35" y="92"/>
                </a:moveTo>
                <a:lnTo>
                  <a:pt x="4279" y="92"/>
                </a:lnTo>
                <a:lnTo>
                  <a:pt x="4302" y="55"/>
                </a:lnTo>
                <a:lnTo>
                  <a:pt x="58" y="55"/>
                </a:lnTo>
                <a:lnTo>
                  <a:pt x="35" y="92"/>
                </a:lnTo>
                <a:close/>
                <a:moveTo>
                  <a:pt x="93" y="0"/>
                </a:moveTo>
                <a:lnTo>
                  <a:pt x="70" y="37"/>
                </a:lnTo>
                <a:lnTo>
                  <a:pt x="4314" y="37"/>
                </a:lnTo>
                <a:lnTo>
                  <a:pt x="4337" y="0"/>
                </a:lnTo>
                <a:lnTo>
                  <a:pt x="93" y="0"/>
                </a:lnTo>
                <a:close/>
              </a:path>
            </a:pathLst>
          </a:custGeom>
          <a:solidFill>
            <a:srgbClr val="E0F1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 dirty="0"/>
          </a:p>
        </p:txBody>
      </p:sp>
      <p:sp>
        <p:nvSpPr>
          <p:cNvPr id="23" name="Номер слайда 18"/>
          <p:cNvSpPr>
            <a:spLocks noGrp="1"/>
          </p:cNvSpPr>
          <p:nvPr>
            <p:ph type="sldNum" sz="quarter" idx="12"/>
          </p:nvPr>
        </p:nvSpPr>
        <p:spPr>
          <a:xfrm>
            <a:off x="8440615" y="6324600"/>
            <a:ext cx="388340" cy="233364"/>
          </a:xfrm>
        </p:spPr>
        <p:txBody>
          <a:bodyPr/>
          <a:lstStyle>
            <a:lvl1pPr algn="r"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fld id="{137726B6-3386-492A-8DF3-B4BBCF0A00E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993529" y="6240432"/>
            <a:ext cx="6919546" cy="461665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ru-RU" sz="8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Содержание данной презентации носит исключительно презентационный характер, не может быть рассмотрено в качестве коммерческого предложения, не накладывает какие-либо обязательства на ASE и ее дочерние общества. Информация, представленная в данной презентации, не может быть использована третьими лицами.</a:t>
            </a:r>
            <a:endParaRPr lang="ru-RU" sz="800" dirty="0">
              <a:solidFill>
                <a:schemeClr val="bg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navigation8" descr="ujkm,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93688"/>
            <a:ext cx="1674813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2775" y="2181226"/>
            <a:ext cx="8280400" cy="1031875"/>
          </a:xfrm>
          <a:ln/>
        </p:spPr>
        <p:txBody>
          <a:bodyPr/>
          <a:lstStyle>
            <a:lvl1pPr>
              <a:lnSpc>
                <a:spcPct val="130000"/>
              </a:lnSpc>
              <a:defRPr sz="1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2776" y="3284539"/>
            <a:ext cx="3743325" cy="649287"/>
          </a:xfrm>
          <a:ln/>
        </p:spPr>
        <p:txBody>
          <a:bodyPr anchor="ctr"/>
          <a:lstStyle>
            <a:lvl1pPr marL="0" indent="0">
              <a:buFontTx/>
              <a:buNone/>
              <a:defRPr sz="1400" b="1">
                <a:solidFill>
                  <a:schemeClr val="bg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561025322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10FEA-34D3-4FA7-BE9E-44DEEDECBEF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02870943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52" indent="0">
              <a:buNone/>
              <a:defRPr sz="1800"/>
            </a:lvl2pPr>
            <a:lvl3pPr marL="914303" indent="0">
              <a:buNone/>
              <a:defRPr sz="1600"/>
            </a:lvl3pPr>
            <a:lvl4pPr marL="1371455" indent="0">
              <a:buNone/>
              <a:defRPr sz="1400"/>
            </a:lvl4pPr>
            <a:lvl5pPr marL="1828606" indent="0">
              <a:buNone/>
              <a:defRPr sz="1400"/>
            </a:lvl5pPr>
            <a:lvl6pPr marL="2285758" indent="0">
              <a:buNone/>
              <a:defRPr sz="1400"/>
            </a:lvl6pPr>
            <a:lvl7pPr marL="2742909" indent="0">
              <a:buNone/>
              <a:defRPr sz="1400"/>
            </a:lvl7pPr>
            <a:lvl8pPr marL="3200061" indent="0">
              <a:buNone/>
              <a:defRPr sz="1400"/>
            </a:lvl8pPr>
            <a:lvl9pPr marL="3657212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FCA3D7-46D8-4FAE-8758-1F644A85AC4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337731836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8314" y="1125539"/>
            <a:ext cx="4135437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6150" y="1125539"/>
            <a:ext cx="4137025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9EBBA-3637-4F4B-AD7C-E269F3FDEAE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4249823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2" indent="0">
              <a:buNone/>
              <a:defRPr sz="2000" b="1"/>
            </a:lvl2pPr>
            <a:lvl3pPr marL="914303" indent="0">
              <a:buNone/>
              <a:defRPr sz="1800" b="1"/>
            </a:lvl3pPr>
            <a:lvl4pPr marL="1371455" indent="0">
              <a:buNone/>
              <a:defRPr sz="1600" b="1"/>
            </a:lvl4pPr>
            <a:lvl5pPr marL="1828606" indent="0">
              <a:buNone/>
              <a:defRPr sz="1600" b="1"/>
            </a:lvl5pPr>
            <a:lvl6pPr marL="2285758" indent="0">
              <a:buNone/>
              <a:defRPr sz="1600" b="1"/>
            </a:lvl6pPr>
            <a:lvl7pPr marL="2742909" indent="0">
              <a:buNone/>
              <a:defRPr sz="1600" b="1"/>
            </a:lvl7pPr>
            <a:lvl8pPr marL="3200061" indent="0">
              <a:buNone/>
              <a:defRPr sz="1600" b="1"/>
            </a:lvl8pPr>
            <a:lvl9pPr marL="365721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2" indent="0">
              <a:buNone/>
              <a:defRPr sz="2000" b="1"/>
            </a:lvl2pPr>
            <a:lvl3pPr marL="914303" indent="0">
              <a:buNone/>
              <a:defRPr sz="1800" b="1"/>
            </a:lvl3pPr>
            <a:lvl4pPr marL="1371455" indent="0">
              <a:buNone/>
              <a:defRPr sz="1600" b="1"/>
            </a:lvl4pPr>
            <a:lvl5pPr marL="1828606" indent="0">
              <a:buNone/>
              <a:defRPr sz="1600" b="1"/>
            </a:lvl5pPr>
            <a:lvl6pPr marL="2285758" indent="0">
              <a:buNone/>
              <a:defRPr sz="1600" b="1"/>
            </a:lvl6pPr>
            <a:lvl7pPr marL="2742909" indent="0">
              <a:buNone/>
              <a:defRPr sz="1600" b="1"/>
            </a:lvl7pPr>
            <a:lvl8pPr marL="3200061" indent="0">
              <a:buNone/>
              <a:defRPr sz="1600" b="1"/>
            </a:lvl8pPr>
            <a:lvl9pPr marL="365721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8C1F23-5E4A-4CAE-B0F2-E2E7F0C85FF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95988271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03752C-4FB3-4F0D-92E7-7D8430A3203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0045214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956F75-5203-4542-9EAA-63C872C855E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60863251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2" indent="0">
              <a:buNone/>
              <a:defRPr sz="1200"/>
            </a:lvl2pPr>
            <a:lvl3pPr marL="914303" indent="0">
              <a:buNone/>
              <a:defRPr sz="1000"/>
            </a:lvl3pPr>
            <a:lvl4pPr marL="1371455" indent="0">
              <a:buNone/>
              <a:defRPr sz="900"/>
            </a:lvl4pPr>
            <a:lvl5pPr marL="1828606" indent="0">
              <a:buNone/>
              <a:defRPr sz="900"/>
            </a:lvl5pPr>
            <a:lvl6pPr marL="2285758" indent="0">
              <a:buNone/>
              <a:defRPr sz="900"/>
            </a:lvl6pPr>
            <a:lvl7pPr marL="2742909" indent="0">
              <a:buNone/>
              <a:defRPr sz="900"/>
            </a:lvl7pPr>
            <a:lvl8pPr marL="3200061" indent="0">
              <a:buNone/>
              <a:defRPr sz="900"/>
            </a:lvl8pPr>
            <a:lvl9pPr marL="365721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3C052-06DB-4493-A567-48DF46B4585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17563678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2" indent="0">
              <a:buNone/>
              <a:defRPr sz="2800"/>
            </a:lvl2pPr>
            <a:lvl3pPr marL="914303" indent="0">
              <a:buNone/>
              <a:defRPr sz="2400"/>
            </a:lvl3pPr>
            <a:lvl4pPr marL="1371455" indent="0">
              <a:buNone/>
              <a:defRPr sz="2000"/>
            </a:lvl4pPr>
            <a:lvl5pPr marL="1828606" indent="0">
              <a:buNone/>
              <a:defRPr sz="2000"/>
            </a:lvl5pPr>
            <a:lvl6pPr marL="2285758" indent="0">
              <a:buNone/>
              <a:defRPr sz="2000"/>
            </a:lvl6pPr>
            <a:lvl7pPr marL="2742909" indent="0">
              <a:buNone/>
              <a:defRPr sz="2000"/>
            </a:lvl7pPr>
            <a:lvl8pPr marL="3200061" indent="0">
              <a:buNone/>
              <a:defRPr sz="2000"/>
            </a:lvl8pPr>
            <a:lvl9pPr marL="3657212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2" indent="0">
              <a:buNone/>
              <a:defRPr sz="1200"/>
            </a:lvl2pPr>
            <a:lvl3pPr marL="914303" indent="0">
              <a:buNone/>
              <a:defRPr sz="1000"/>
            </a:lvl3pPr>
            <a:lvl4pPr marL="1371455" indent="0">
              <a:buNone/>
              <a:defRPr sz="900"/>
            </a:lvl4pPr>
            <a:lvl5pPr marL="1828606" indent="0">
              <a:buNone/>
              <a:defRPr sz="900"/>
            </a:lvl5pPr>
            <a:lvl6pPr marL="2285758" indent="0">
              <a:buNone/>
              <a:defRPr sz="900"/>
            </a:lvl6pPr>
            <a:lvl7pPr marL="2742909" indent="0">
              <a:buNone/>
              <a:defRPr sz="900"/>
            </a:lvl7pPr>
            <a:lvl8pPr marL="3200061" indent="0">
              <a:buNone/>
              <a:defRPr sz="900"/>
            </a:lvl8pPr>
            <a:lvl9pPr marL="365721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65650-B2EB-4414-BA9E-7097541BE10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58875438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634EA-16C0-4802-A92D-A46707E7917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2616331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исунок с подписью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809392" y="2057398"/>
            <a:ext cx="2974780" cy="400929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1002323" y="2057398"/>
            <a:ext cx="3587262" cy="4009294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Arial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grpSp>
        <p:nvGrpSpPr>
          <p:cNvPr id="11" name="Группа 10"/>
          <p:cNvGrpSpPr/>
          <p:nvPr userDrawn="1"/>
        </p:nvGrpSpPr>
        <p:grpSpPr>
          <a:xfrm>
            <a:off x="8758234" y="6324603"/>
            <a:ext cx="385773" cy="233363"/>
            <a:chOff x="11674462" y="6324600"/>
            <a:chExt cx="514363" cy="233363"/>
          </a:xfrm>
        </p:grpSpPr>
        <p:sp>
          <p:nvSpPr>
            <p:cNvPr id="12" name="Freeform 16"/>
            <p:cNvSpPr/>
            <p:nvPr userDrawn="1"/>
          </p:nvSpPr>
          <p:spPr bwMode="auto">
            <a:xfrm>
              <a:off x="11674467" y="6497638"/>
              <a:ext cx="514350" cy="60325"/>
            </a:xfrm>
            <a:custGeom>
              <a:avLst/>
              <a:gdLst>
                <a:gd name="T0" fmla="*/ 0 w 216"/>
                <a:gd name="T1" fmla="*/ 25 h 25"/>
                <a:gd name="T2" fmla="*/ 0 w 216"/>
                <a:gd name="T3" fmla="*/ 25 h 25"/>
                <a:gd name="T4" fmla="*/ 36 w 216"/>
                <a:gd name="T5" fmla="*/ 0 h 25"/>
                <a:gd name="T6" fmla="*/ 216 w 216"/>
                <a:gd name="T7" fmla="*/ 0 h 25"/>
                <a:gd name="T8" fmla="*/ 216 w 216"/>
                <a:gd name="T9" fmla="*/ 0 h 25"/>
                <a:gd name="T10" fmla="*/ 216 w 216"/>
                <a:gd name="T11" fmla="*/ 25 h 25"/>
                <a:gd name="T12" fmla="*/ 0 w 216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25"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5" y="22"/>
                    <a:pt x="28" y="13"/>
                    <a:pt x="36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16" y="25"/>
                    <a:pt x="216" y="25"/>
                    <a:pt x="216" y="25"/>
                  </a:cubicBezTo>
                  <a:cubicBezTo>
                    <a:pt x="0" y="25"/>
                    <a:pt x="0" y="25"/>
                    <a:pt x="0" y="25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 sz="1800" dirty="0"/>
            </a:p>
          </p:txBody>
        </p:sp>
        <p:sp>
          <p:nvSpPr>
            <p:cNvPr id="13" name="Freeform 17"/>
            <p:cNvSpPr/>
            <p:nvPr userDrawn="1"/>
          </p:nvSpPr>
          <p:spPr bwMode="auto">
            <a:xfrm>
              <a:off x="11674462" y="6324600"/>
              <a:ext cx="514349" cy="58738"/>
            </a:xfrm>
            <a:custGeom>
              <a:avLst/>
              <a:gdLst>
                <a:gd name="T0" fmla="*/ 216 w 216"/>
                <a:gd name="T1" fmla="*/ 0 h 25"/>
                <a:gd name="T2" fmla="*/ 216 w 216"/>
                <a:gd name="T3" fmla="*/ 25 h 25"/>
                <a:gd name="T4" fmla="*/ 36 w 216"/>
                <a:gd name="T5" fmla="*/ 25 h 25"/>
                <a:gd name="T6" fmla="*/ 0 w 216"/>
                <a:gd name="T7" fmla="*/ 0 h 25"/>
                <a:gd name="T8" fmla="*/ 216 w 216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25">
                  <a:moveTo>
                    <a:pt x="216" y="0"/>
                  </a:moveTo>
                  <a:cubicBezTo>
                    <a:pt x="216" y="25"/>
                    <a:pt x="216" y="25"/>
                    <a:pt x="21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28" y="12"/>
                    <a:pt x="15" y="3"/>
                    <a:pt x="0" y="0"/>
                  </a:cubicBezTo>
                  <a:cubicBezTo>
                    <a:pt x="216" y="0"/>
                    <a:pt x="216" y="0"/>
                    <a:pt x="216" y="0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 sz="1800" dirty="0"/>
            </a:p>
          </p:txBody>
        </p:sp>
        <p:sp>
          <p:nvSpPr>
            <p:cNvPr id="14" name="Freeform 18"/>
            <p:cNvSpPr/>
            <p:nvPr userDrawn="1"/>
          </p:nvSpPr>
          <p:spPr bwMode="auto">
            <a:xfrm>
              <a:off x="11769726" y="6411913"/>
              <a:ext cx="419099" cy="57150"/>
            </a:xfrm>
            <a:custGeom>
              <a:avLst/>
              <a:gdLst>
                <a:gd name="T0" fmla="*/ 0 w 176"/>
                <a:gd name="T1" fmla="*/ 24 h 24"/>
                <a:gd name="T2" fmla="*/ 0 w 176"/>
                <a:gd name="T3" fmla="*/ 24 h 24"/>
                <a:gd name="T4" fmla="*/ 2 w 176"/>
                <a:gd name="T5" fmla="*/ 12 h 24"/>
                <a:gd name="T6" fmla="*/ 0 w 176"/>
                <a:gd name="T7" fmla="*/ 0 h 24"/>
                <a:gd name="T8" fmla="*/ 176 w 176"/>
                <a:gd name="T9" fmla="*/ 0 h 24"/>
                <a:gd name="T10" fmla="*/ 176 w 176"/>
                <a:gd name="T11" fmla="*/ 24 h 24"/>
                <a:gd name="T12" fmla="*/ 0 w 176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24"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1" y="20"/>
                    <a:pt x="2" y="16"/>
                    <a:pt x="2" y="12"/>
                  </a:cubicBezTo>
                  <a:cubicBezTo>
                    <a:pt x="2" y="8"/>
                    <a:pt x="1" y="4"/>
                    <a:pt x="0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76" y="24"/>
                    <a:pt x="176" y="24"/>
                    <a:pt x="176" y="24"/>
                  </a:cubicBezTo>
                  <a:cubicBezTo>
                    <a:pt x="0" y="24"/>
                    <a:pt x="0" y="24"/>
                    <a:pt x="0" y="24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 sz="1800" dirty="0"/>
            </a:p>
          </p:txBody>
        </p:sp>
      </p:grpSp>
      <p:sp>
        <p:nvSpPr>
          <p:cNvPr id="15" name="Подзаголовок 2"/>
          <p:cNvSpPr>
            <a:spLocks noGrp="1"/>
          </p:cNvSpPr>
          <p:nvPr>
            <p:ph type="subTitle" idx="13" hasCustomPrompt="1"/>
          </p:nvPr>
        </p:nvSpPr>
        <p:spPr>
          <a:xfrm>
            <a:off x="1011115" y="1566206"/>
            <a:ext cx="6781681" cy="303213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8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1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04935" y="365129"/>
            <a:ext cx="6807252" cy="755649"/>
          </a:xfrm>
        </p:spPr>
        <p:txBody>
          <a:bodyPr anchor="b" anchorCtr="0">
            <a:normAutofit/>
          </a:bodyPr>
          <a:lstStyle>
            <a:lvl1pPr>
              <a:defRPr sz="3000" cap="all" baseline="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7" name="Freeform 5"/>
          <p:cNvSpPr>
            <a:spLocks noEditPoints="1"/>
          </p:cNvSpPr>
          <p:nvPr userDrawn="1"/>
        </p:nvSpPr>
        <p:spPr bwMode="auto">
          <a:xfrm>
            <a:off x="7811477" y="877888"/>
            <a:ext cx="1141413" cy="784226"/>
          </a:xfrm>
          <a:custGeom>
            <a:avLst/>
            <a:gdLst>
              <a:gd name="T0" fmla="*/ 360 w 471"/>
              <a:gd name="T1" fmla="*/ 321 h 321"/>
              <a:gd name="T2" fmla="*/ 163 w 471"/>
              <a:gd name="T3" fmla="*/ 0 h 321"/>
              <a:gd name="T4" fmla="*/ 326 w 471"/>
              <a:gd name="T5" fmla="*/ 265 h 321"/>
              <a:gd name="T6" fmla="*/ 254 w 471"/>
              <a:gd name="T7" fmla="*/ 153 h 321"/>
              <a:gd name="T8" fmla="*/ 246 w 471"/>
              <a:gd name="T9" fmla="*/ 127 h 321"/>
              <a:gd name="T10" fmla="*/ 245 w 471"/>
              <a:gd name="T11" fmla="*/ 125 h 321"/>
              <a:gd name="T12" fmla="*/ 243 w 471"/>
              <a:gd name="T13" fmla="*/ 123 h 321"/>
              <a:gd name="T14" fmla="*/ 242 w 471"/>
              <a:gd name="T15" fmla="*/ 121 h 321"/>
              <a:gd name="T16" fmla="*/ 241 w 471"/>
              <a:gd name="T17" fmla="*/ 120 h 321"/>
              <a:gd name="T18" fmla="*/ 240 w 471"/>
              <a:gd name="T19" fmla="*/ 119 h 321"/>
              <a:gd name="T20" fmla="*/ 239 w 471"/>
              <a:gd name="T21" fmla="*/ 118 h 321"/>
              <a:gd name="T22" fmla="*/ 237 w 471"/>
              <a:gd name="T23" fmla="*/ 117 h 321"/>
              <a:gd name="T24" fmla="*/ 237 w 471"/>
              <a:gd name="T25" fmla="*/ 116 h 321"/>
              <a:gd name="T26" fmla="*/ 235 w 471"/>
              <a:gd name="T27" fmla="*/ 115 h 321"/>
              <a:gd name="T28" fmla="*/ 235 w 471"/>
              <a:gd name="T29" fmla="*/ 115 h 321"/>
              <a:gd name="T30" fmla="*/ 233 w 471"/>
              <a:gd name="T31" fmla="*/ 113 h 321"/>
              <a:gd name="T32" fmla="*/ 232 w 471"/>
              <a:gd name="T33" fmla="*/ 113 h 321"/>
              <a:gd name="T34" fmla="*/ 163 w 471"/>
              <a:gd name="T35" fmla="*/ 0 h 321"/>
              <a:gd name="T36" fmla="*/ 75 w 471"/>
              <a:gd name="T37" fmla="*/ 176 h 321"/>
              <a:gd name="T38" fmla="*/ 197 w 471"/>
              <a:gd name="T39" fmla="*/ 201 h 321"/>
              <a:gd name="T40" fmla="*/ 197 w 471"/>
              <a:gd name="T41" fmla="*/ 105 h 321"/>
              <a:gd name="T42" fmla="*/ 119 w 471"/>
              <a:gd name="T43" fmla="*/ 105 h 321"/>
              <a:gd name="T44" fmla="*/ 96 w 471"/>
              <a:gd name="T45" fmla="*/ 141 h 321"/>
              <a:gd name="T46" fmla="*/ 158 w 471"/>
              <a:gd name="T47" fmla="*/ 164 h 321"/>
              <a:gd name="T48" fmla="*/ 108 w 471"/>
              <a:gd name="T49" fmla="*/ 303 h 321"/>
              <a:gd name="T50" fmla="*/ 102 w 471"/>
              <a:gd name="T51" fmla="*/ 308 h 321"/>
              <a:gd name="T52" fmla="*/ 141 w 471"/>
              <a:gd name="T53" fmla="*/ 299 h 321"/>
              <a:gd name="T54" fmla="*/ 102 w 471"/>
              <a:gd name="T55" fmla="*/ 277 h 321"/>
              <a:gd name="T56" fmla="*/ 123 w 471"/>
              <a:gd name="T57" fmla="*/ 294 h 321"/>
              <a:gd name="T58" fmla="*/ 84 w 471"/>
              <a:gd name="T59" fmla="*/ 310 h 321"/>
              <a:gd name="T60" fmla="*/ 93 w 471"/>
              <a:gd name="T61" fmla="*/ 289 h 321"/>
              <a:gd name="T62" fmla="*/ 81 w 471"/>
              <a:gd name="T63" fmla="*/ 276 h 321"/>
              <a:gd name="T64" fmla="*/ 93 w 471"/>
              <a:gd name="T65" fmla="*/ 319 h 321"/>
              <a:gd name="T66" fmla="*/ 27 w 471"/>
              <a:gd name="T67" fmla="*/ 287 h 321"/>
              <a:gd name="T68" fmla="*/ 26 w 471"/>
              <a:gd name="T69" fmla="*/ 287 h 321"/>
              <a:gd name="T70" fmla="*/ 0 w 471"/>
              <a:gd name="T71" fmla="*/ 321 h 321"/>
              <a:gd name="T72" fmla="*/ 33 w 471"/>
              <a:gd name="T73" fmla="*/ 311 h 321"/>
              <a:gd name="T74" fmla="*/ 38 w 471"/>
              <a:gd name="T75" fmla="*/ 277 h 321"/>
              <a:gd name="T76" fmla="*/ 274 w 471"/>
              <a:gd name="T77" fmla="*/ 321 h 321"/>
              <a:gd name="T78" fmla="*/ 291 w 471"/>
              <a:gd name="T79" fmla="*/ 310 h 321"/>
              <a:gd name="T80" fmla="*/ 311 w 471"/>
              <a:gd name="T81" fmla="*/ 293 h 321"/>
              <a:gd name="T82" fmla="*/ 312 w 471"/>
              <a:gd name="T83" fmla="*/ 287 h 321"/>
              <a:gd name="T84" fmla="*/ 263 w 471"/>
              <a:gd name="T85" fmla="*/ 277 h 321"/>
              <a:gd name="T86" fmla="*/ 242 w 471"/>
              <a:gd name="T87" fmla="*/ 304 h 321"/>
              <a:gd name="T88" fmla="*/ 227 w 471"/>
              <a:gd name="T89" fmla="*/ 308 h 321"/>
              <a:gd name="T90" fmla="*/ 266 w 471"/>
              <a:gd name="T91" fmla="*/ 307 h 321"/>
              <a:gd name="T92" fmla="*/ 250 w 471"/>
              <a:gd name="T93" fmla="*/ 286 h 321"/>
              <a:gd name="T94" fmla="*/ 263 w 471"/>
              <a:gd name="T95" fmla="*/ 277 h 321"/>
              <a:gd name="T96" fmla="*/ 190 w 471"/>
              <a:gd name="T97" fmla="*/ 301 h 321"/>
              <a:gd name="T98" fmla="*/ 183 w 471"/>
              <a:gd name="T99" fmla="*/ 277 h 321"/>
              <a:gd name="T100" fmla="*/ 188 w 471"/>
              <a:gd name="T101" fmla="*/ 311 h 321"/>
              <a:gd name="T102" fmla="*/ 222 w 471"/>
              <a:gd name="T103" fmla="*/ 321 h 321"/>
              <a:gd name="T104" fmla="*/ 156 w 471"/>
              <a:gd name="T105" fmla="*/ 293 h 321"/>
              <a:gd name="T106" fmla="*/ 150 w 471"/>
              <a:gd name="T107" fmla="*/ 300 h 321"/>
              <a:gd name="T108" fmla="*/ 156 w 471"/>
              <a:gd name="T109" fmla="*/ 293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471" h="321">
                <a:moveTo>
                  <a:pt x="444" y="277"/>
                </a:moveTo>
                <a:cubicBezTo>
                  <a:pt x="471" y="321"/>
                  <a:pt x="471" y="321"/>
                  <a:pt x="471" y="321"/>
                </a:cubicBezTo>
                <a:cubicBezTo>
                  <a:pt x="360" y="321"/>
                  <a:pt x="360" y="321"/>
                  <a:pt x="360" y="321"/>
                </a:cubicBezTo>
                <a:cubicBezTo>
                  <a:pt x="333" y="277"/>
                  <a:pt x="333" y="277"/>
                  <a:pt x="333" y="277"/>
                </a:cubicBezTo>
                <a:cubicBezTo>
                  <a:pt x="444" y="277"/>
                  <a:pt x="444" y="277"/>
                  <a:pt x="444" y="277"/>
                </a:cubicBezTo>
                <a:close/>
                <a:moveTo>
                  <a:pt x="163" y="0"/>
                </a:moveTo>
                <a:cubicBezTo>
                  <a:pt x="274" y="0"/>
                  <a:pt x="274" y="0"/>
                  <a:pt x="274" y="0"/>
                </a:cubicBezTo>
                <a:cubicBezTo>
                  <a:pt x="437" y="265"/>
                  <a:pt x="437" y="265"/>
                  <a:pt x="437" y="265"/>
                </a:cubicBezTo>
                <a:cubicBezTo>
                  <a:pt x="326" y="265"/>
                  <a:pt x="326" y="265"/>
                  <a:pt x="326" y="265"/>
                </a:cubicBezTo>
                <a:cubicBezTo>
                  <a:pt x="286" y="201"/>
                  <a:pt x="286" y="201"/>
                  <a:pt x="286" y="201"/>
                </a:cubicBezTo>
                <a:cubicBezTo>
                  <a:pt x="213" y="201"/>
                  <a:pt x="213" y="201"/>
                  <a:pt x="213" y="201"/>
                </a:cubicBezTo>
                <a:cubicBezTo>
                  <a:pt x="236" y="197"/>
                  <a:pt x="254" y="177"/>
                  <a:pt x="254" y="153"/>
                </a:cubicBezTo>
                <a:cubicBezTo>
                  <a:pt x="254" y="151"/>
                  <a:pt x="253" y="149"/>
                  <a:pt x="253" y="147"/>
                </a:cubicBezTo>
                <a:cubicBezTo>
                  <a:pt x="253" y="147"/>
                  <a:pt x="253" y="147"/>
                  <a:pt x="253" y="147"/>
                </a:cubicBezTo>
                <a:cubicBezTo>
                  <a:pt x="252" y="140"/>
                  <a:pt x="250" y="133"/>
                  <a:pt x="246" y="127"/>
                </a:cubicBezTo>
                <a:cubicBezTo>
                  <a:pt x="246" y="127"/>
                  <a:pt x="246" y="127"/>
                  <a:pt x="246" y="127"/>
                </a:cubicBezTo>
                <a:cubicBezTo>
                  <a:pt x="245" y="126"/>
                  <a:pt x="245" y="126"/>
                  <a:pt x="245" y="125"/>
                </a:cubicBezTo>
                <a:cubicBezTo>
                  <a:pt x="245" y="125"/>
                  <a:pt x="245" y="125"/>
                  <a:pt x="245" y="125"/>
                </a:cubicBezTo>
                <a:cubicBezTo>
                  <a:pt x="244" y="125"/>
                  <a:pt x="244" y="124"/>
                  <a:pt x="244" y="124"/>
                </a:cubicBezTo>
                <a:cubicBezTo>
                  <a:pt x="244" y="124"/>
                  <a:pt x="244" y="124"/>
                  <a:pt x="244" y="124"/>
                </a:cubicBezTo>
                <a:cubicBezTo>
                  <a:pt x="244" y="123"/>
                  <a:pt x="243" y="123"/>
                  <a:pt x="243" y="123"/>
                </a:cubicBezTo>
                <a:cubicBezTo>
                  <a:pt x="243" y="123"/>
                  <a:pt x="243" y="122"/>
                  <a:pt x="243" y="122"/>
                </a:cubicBezTo>
                <a:cubicBezTo>
                  <a:pt x="243" y="122"/>
                  <a:pt x="242" y="122"/>
                  <a:pt x="242" y="122"/>
                </a:cubicBezTo>
                <a:cubicBezTo>
                  <a:pt x="242" y="122"/>
                  <a:pt x="242" y="122"/>
                  <a:pt x="242" y="121"/>
                </a:cubicBezTo>
                <a:cubicBezTo>
                  <a:pt x="242" y="121"/>
                  <a:pt x="242" y="121"/>
                  <a:pt x="242" y="121"/>
                </a:cubicBezTo>
                <a:cubicBezTo>
                  <a:pt x="241" y="121"/>
                  <a:pt x="241" y="121"/>
                  <a:pt x="241" y="120"/>
                </a:cubicBezTo>
                <a:cubicBezTo>
                  <a:pt x="241" y="120"/>
                  <a:pt x="241" y="120"/>
                  <a:pt x="241" y="120"/>
                </a:cubicBezTo>
                <a:cubicBezTo>
                  <a:pt x="241" y="120"/>
                  <a:pt x="241" y="120"/>
                  <a:pt x="241" y="120"/>
                </a:cubicBezTo>
                <a:cubicBezTo>
                  <a:pt x="240" y="120"/>
                  <a:pt x="240" y="120"/>
                  <a:pt x="240" y="120"/>
                </a:cubicBezTo>
                <a:cubicBezTo>
                  <a:pt x="240" y="119"/>
                  <a:pt x="240" y="119"/>
                  <a:pt x="240" y="119"/>
                </a:cubicBezTo>
                <a:cubicBezTo>
                  <a:pt x="240" y="119"/>
                  <a:pt x="240" y="119"/>
                  <a:pt x="239" y="119"/>
                </a:cubicBezTo>
                <a:cubicBezTo>
                  <a:pt x="239" y="119"/>
                  <a:pt x="239" y="118"/>
                  <a:pt x="239" y="118"/>
                </a:cubicBezTo>
                <a:cubicBezTo>
                  <a:pt x="239" y="118"/>
                  <a:pt x="239" y="118"/>
                  <a:pt x="239" y="118"/>
                </a:cubicBezTo>
                <a:cubicBezTo>
                  <a:pt x="239" y="118"/>
                  <a:pt x="238" y="118"/>
                  <a:pt x="238" y="118"/>
                </a:cubicBezTo>
                <a:cubicBezTo>
                  <a:pt x="238" y="117"/>
                  <a:pt x="238" y="117"/>
                  <a:pt x="238" y="117"/>
                </a:cubicBezTo>
                <a:cubicBezTo>
                  <a:pt x="238" y="117"/>
                  <a:pt x="238" y="117"/>
                  <a:pt x="237" y="117"/>
                </a:cubicBezTo>
                <a:cubicBezTo>
                  <a:pt x="237" y="117"/>
                  <a:pt x="237" y="117"/>
                  <a:pt x="237" y="117"/>
                </a:cubicBezTo>
                <a:cubicBezTo>
                  <a:pt x="237" y="116"/>
                  <a:pt x="237" y="116"/>
                  <a:pt x="237" y="116"/>
                </a:cubicBezTo>
                <a:cubicBezTo>
                  <a:pt x="237" y="116"/>
                  <a:pt x="237" y="116"/>
                  <a:pt x="237" y="116"/>
                </a:cubicBezTo>
                <a:cubicBezTo>
                  <a:pt x="236" y="116"/>
                  <a:pt x="236" y="116"/>
                  <a:pt x="236" y="115"/>
                </a:cubicBezTo>
                <a:cubicBezTo>
                  <a:pt x="236" y="115"/>
                  <a:pt x="236" y="115"/>
                  <a:pt x="236" y="115"/>
                </a:cubicBezTo>
                <a:cubicBezTo>
                  <a:pt x="235" y="115"/>
                  <a:pt x="235" y="115"/>
                  <a:pt x="235" y="115"/>
                </a:cubicBezTo>
                <a:cubicBezTo>
                  <a:pt x="235" y="115"/>
                  <a:pt x="235" y="115"/>
                  <a:pt x="235" y="115"/>
                </a:cubicBezTo>
                <a:cubicBezTo>
                  <a:pt x="235" y="115"/>
                  <a:pt x="235" y="115"/>
                  <a:pt x="235" y="115"/>
                </a:cubicBezTo>
                <a:cubicBezTo>
                  <a:pt x="235" y="115"/>
                  <a:pt x="235" y="115"/>
                  <a:pt x="235" y="115"/>
                </a:cubicBezTo>
                <a:cubicBezTo>
                  <a:pt x="235" y="114"/>
                  <a:pt x="234" y="114"/>
                  <a:pt x="234" y="114"/>
                </a:cubicBezTo>
                <a:cubicBezTo>
                  <a:pt x="234" y="114"/>
                  <a:pt x="234" y="114"/>
                  <a:pt x="234" y="114"/>
                </a:cubicBezTo>
                <a:cubicBezTo>
                  <a:pt x="234" y="114"/>
                  <a:pt x="234" y="114"/>
                  <a:pt x="233" y="113"/>
                </a:cubicBezTo>
                <a:cubicBezTo>
                  <a:pt x="233" y="113"/>
                  <a:pt x="233" y="113"/>
                  <a:pt x="233" y="113"/>
                </a:cubicBezTo>
                <a:cubicBezTo>
                  <a:pt x="233" y="113"/>
                  <a:pt x="233" y="113"/>
                  <a:pt x="232" y="113"/>
                </a:cubicBezTo>
                <a:cubicBezTo>
                  <a:pt x="232" y="113"/>
                  <a:pt x="232" y="113"/>
                  <a:pt x="232" y="113"/>
                </a:cubicBezTo>
                <a:cubicBezTo>
                  <a:pt x="227" y="109"/>
                  <a:pt x="220" y="106"/>
                  <a:pt x="213" y="105"/>
                </a:cubicBezTo>
                <a:cubicBezTo>
                  <a:pt x="227" y="105"/>
                  <a:pt x="227" y="105"/>
                  <a:pt x="227" y="105"/>
                </a:cubicBezTo>
                <a:cubicBezTo>
                  <a:pt x="163" y="0"/>
                  <a:pt x="163" y="0"/>
                  <a:pt x="163" y="0"/>
                </a:cubicBezTo>
                <a:close/>
                <a:moveTo>
                  <a:pt x="197" y="201"/>
                </a:moveTo>
                <a:cubicBezTo>
                  <a:pt x="60" y="201"/>
                  <a:pt x="60" y="201"/>
                  <a:pt x="60" y="201"/>
                </a:cubicBezTo>
                <a:cubicBezTo>
                  <a:pt x="75" y="176"/>
                  <a:pt x="75" y="176"/>
                  <a:pt x="75" y="176"/>
                </a:cubicBezTo>
                <a:cubicBezTo>
                  <a:pt x="75" y="176"/>
                  <a:pt x="75" y="176"/>
                  <a:pt x="75" y="176"/>
                </a:cubicBezTo>
                <a:cubicBezTo>
                  <a:pt x="162" y="176"/>
                  <a:pt x="162" y="176"/>
                  <a:pt x="162" y="176"/>
                </a:cubicBezTo>
                <a:cubicBezTo>
                  <a:pt x="169" y="189"/>
                  <a:pt x="182" y="198"/>
                  <a:pt x="197" y="201"/>
                </a:cubicBezTo>
                <a:cubicBezTo>
                  <a:pt x="197" y="201"/>
                  <a:pt x="197" y="201"/>
                  <a:pt x="197" y="201"/>
                </a:cubicBezTo>
                <a:close/>
                <a:moveTo>
                  <a:pt x="119" y="105"/>
                </a:moveTo>
                <a:cubicBezTo>
                  <a:pt x="197" y="105"/>
                  <a:pt x="197" y="105"/>
                  <a:pt x="197" y="105"/>
                </a:cubicBezTo>
                <a:cubicBezTo>
                  <a:pt x="182" y="107"/>
                  <a:pt x="169" y="117"/>
                  <a:pt x="162" y="129"/>
                </a:cubicBezTo>
                <a:cubicBezTo>
                  <a:pt x="104" y="129"/>
                  <a:pt x="104" y="129"/>
                  <a:pt x="104" y="129"/>
                </a:cubicBezTo>
                <a:cubicBezTo>
                  <a:pt x="119" y="105"/>
                  <a:pt x="119" y="105"/>
                  <a:pt x="119" y="105"/>
                </a:cubicBezTo>
                <a:close/>
                <a:moveTo>
                  <a:pt x="158" y="164"/>
                </a:moveTo>
                <a:cubicBezTo>
                  <a:pt x="82" y="164"/>
                  <a:pt x="82" y="164"/>
                  <a:pt x="82" y="164"/>
                </a:cubicBezTo>
                <a:cubicBezTo>
                  <a:pt x="96" y="141"/>
                  <a:pt x="96" y="141"/>
                  <a:pt x="96" y="141"/>
                </a:cubicBezTo>
                <a:cubicBezTo>
                  <a:pt x="158" y="141"/>
                  <a:pt x="158" y="141"/>
                  <a:pt x="158" y="141"/>
                </a:cubicBezTo>
                <a:cubicBezTo>
                  <a:pt x="157" y="145"/>
                  <a:pt x="156" y="149"/>
                  <a:pt x="156" y="153"/>
                </a:cubicBezTo>
                <a:cubicBezTo>
                  <a:pt x="156" y="157"/>
                  <a:pt x="157" y="161"/>
                  <a:pt x="158" y="164"/>
                </a:cubicBezTo>
                <a:cubicBezTo>
                  <a:pt x="158" y="164"/>
                  <a:pt x="158" y="164"/>
                  <a:pt x="158" y="164"/>
                </a:cubicBezTo>
                <a:close/>
                <a:moveTo>
                  <a:pt x="108" y="294"/>
                </a:moveTo>
                <a:cubicBezTo>
                  <a:pt x="108" y="303"/>
                  <a:pt x="108" y="303"/>
                  <a:pt x="108" y="303"/>
                </a:cubicBezTo>
                <a:cubicBezTo>
                  <a:pt x="123" y="303"/>
                  <a:pt x="123" y="303"/>
                  <a:pt x="123" y="303"/>
                </a:cubicBezTo>
                <a:cubicBezTo>
                  <a:pt x="123" y="304"/>
                  <a:pt x="121" y="310"/>
                  <a:pt x="112" y="310"/>
                </a:cubicBezTo>
                <a:cubicBezTo>
                  <a:pt x="112" y="310"/>
                  <a:pt x="107" y="310"/>
                  <a:pt x="102" y="308"/>
                </a:cubicBezTo>
                <a:cubicBezTo>
                  <a:pt x="102" y="319"/>
                  <a:pt x="102" y="319"/>
                  <a:pt x="102" y="319"/>
                </a:cubicBezTo>
                <a:cubicBezTo>
                  <a:pt x="105" y="320"/>
                  <a:pt x="110" y="321"/>
                  <a:pt x="115" y="321"/>
                </a:cubicBezTo>
                <a:cubicBezTo>
                  <a:pt x="133" y="321"/>
                  <a:pt x="141" y="310"/>
                  <a:pt x="141" y="299"/>
                </a:cubicBezTo>
                <a:cubicBezTo>
                  <a:pt x="141" y="290"/>
                  <a:pt x="137" y="276"/>
                  <a:pt x="114" y="276"/>
                </a:cubicBezTo>
                <a:cubicBezTo>
                  <a:pt x="112" y="276"/>
                  <a:pt x="108" y="276"/>
                  <a:pt x="103" y="277"/>
                </a:cubicBezTo>
                <a:cubicBezTo>
                  <a:pt x="102" y="277"/>
                  <a:pt x="102" y="277"/>
                  <a:pt x="102" y="277"/>
                </a:cubicBezTo>
                <a:cubicBezTo>
                  <a:pt x="102" y="289"/>
                  <a:pt x="102" y="289"/>
                  <a:pt x="102" y="289"/>
                </a:cubicBezTo>
                <a:cubicBezTo>
                  <a:pt x="106" y="287"/>
                  <a:pt x="110" y="287"/>
                  <a:pt x="112" y="287"/>
                </a:cubicBezTo>
                <a:cubicBezTo>
                  <a:pt x="120" y="287"/>
                  <a:pt x="123" y="291"/>
                  <a:pt x="123" y="294"/>
                </a:cubicBezTo>
                <a:cubicBezTo>
                  <a:pt x="108" y="294"/>
                  <a:pt x="108" y="294"/>
                  <a:pt x="108" y="294"/>
                </a:cubicBezTo>
                <a:close/>
                <a:moveTo>
                  <a:pt x="93" y="308"/>
                </a:moveTo>
                <a:cubicBezTo>
                  <a:pt x="88" y="309"/>
                  <a:pt x="86" y="310"/>
                  <a:pt x="84" y="310"/>
                </a:cubicBezTo>
                <a:cubicBezTo>
                  <a:pt x="74" y="310"/>
                  <a:pt x="72" y="302"/>
                  <a:pt x="72" y="298"/>
                </a:cubicBezTo>
                <a:cubicBezTo>
                  <a:pt x="72" y="292"/>
                  <a:pt x="77" y="287"/>
                  <a:pt x="84" y="287"/>
                </a:cubicBezTo>
                <a:cubicBezTo>
                  <a:pt x="87" y="287"/>
                  <a:pt x="90" y="288"/>
                  <a:pt x="93" y="289"/>
                </a:cubicBezTo>
                <a:cubicBezTo>
                  <a:pt x="93" y="277"/>
                  <a:pt x="93" y="277"/>
                  <a:pt x="93" y="277"/>
                </a:cubicBezTo>
                <a:cubicBezTo>
                  <a:pt x="92" y="277"/>
                  <a:pt x="92" y="277"/>
                  <a:pt x="92" y="277"/>
                </a:cubicBezTo>
                <a:cubicBezTo>
                  <a:pt x="90" y="277"/>
                  <a:pt x="86" y="276"/>
                  <a:pt x="81" y="276"/>
                </a:cubicBezTo>
                <a:cubicBezTo>
                  <a:pt x="61" y="276"/>
                  <a:pt x="54" y="287"/>
                  <a:pt x="54" y="299"/>
                </a:cubicBezTo>
                <a:cubicBezTo>
                  <a:pt x="54" y="312"/>
                  <a:pt x="63" y="321"/>
                  <a:pt x="80" y="321"/>
                </a:cubicBezTo>
                <a:cubicBezTo>
                  <a:pt x="84" y="321"/>
                  <a:pt x="88" y="321"/>
                  <a:pt x="93" y="319"/>
                </a:cubicBezTo>
                <a:cubicBezTo>
                  <a:pt x="93" y="308"/>
                  <a:pt x="93" y="308"/>
                  <a:pt x="93" y="308"/>
                </a:cubicBezTo>
                <a:cubicBezTo>
                  <a:pt x="93" y="308"/>
                  <a:pt x="93" y="308"/>
                  <a:pt x="93" y="308"/>
                </a:cubicBezTo>
                <a:close/>
                <a:moveTo>
                  <a:pt x="27" y="287"/>
                </a:moveTo>
                <a:cubicBezTo>
                  <a:pt x="31" y="301"/>
                  <a:pt x="31" y="301"/>
                  <a:pt x="31" y="301"/>
                </a:cubicBezTo>
                <a:cubicBezTo>
                  <a:pt x="22" y="301"/>
                  <a:pt x="22" y="301"/>
                  <a:pt x="22" y="301"/>
                </a:cubicBezTo>
                <a:cubicBezTo>
                  <a:pt x="26" y="287"/>
                  <a:pt x="26" y="287"/>
                  <a:pt x="26" y="287"/>
                </a:cubicBezTo>
                <a:cubicBezTo>
                  <a:pt x="27" y="287"/>
                  <a:pt x="27" y="287"/>
                  <a:pt x="27" y="287"/>
                </a:cubicBezTo>
                <a:close/>
                <a:moveTo>
                  <a:pt x="16" y="277"/>
                </a:moveTo>
                <a:cubicBezTo>
                  <a:pt x="0" y="321"/>
                  <a:pt x="0" y="321"/>
                  <a:pt x="0" y="321"/>
                </a:cubicBezTo>
                <a:cubicBezTo>
                  <a:pt x="17" y="321"/>
                  <a:pt x="17" y="321"/>
                  <a:pt x="17" y="321"/>
                </a:cubicBezTo>
                <a:cubicBezTo>
                  <a:pt x="20" y="311"/>
                  <a:pt x="20" y="311"/>
                  <a:pt x="20" y="311"/>
                </a:cubicBezTo>
                <a:cubicBezTo>
                  <a:pt x="33" y="311"/>
                  <a:pt x="33" y="311"/>
                  <a:pt x="33" y="311"/>
                </a:cubicBezTo>
                <a:cubicBezTo>
                  <a:pt x="36" y="321"/>
                  <a:pt x="36" y="321"/>
                  <a:pt x="36" y="321"/>
                </a:cubicBezTo>
                <a:cubicBezTo>
                  <a:pt x="54" y="321"/>
                  <a:pt x="54" y="321"/>
                  <a:pt x="54" y="321"/>
                </a:cubicBezTo>
                <a:cubicBezTo>
                  <a:pt x="38" y="277"/>
                  <a:pt x="38" y="277"/>
                  <a:pt x="38" y="277"/>
                </a:cubicBezTo>
                <a:cubicBezTo>
                  <a:pt x="16" y="277"/>
                  <a:pt x="16" y="277"/>
                  <a:pt x="16" y="277"/>
                </a:cubicBezTo>
                <a:close/>
                <a:moveTo>
                  <a:pt x="274" y="277"/>
                </a:moveTo>
                <a:cubicBezTo>
                  <a:pt x="274" y="321"/>
                  <a:pt x="274" y="321"/>
                  <a:pt x="274" y="321"/>
                </a:cubicBezTo>
                <a:cubicBezTo>
                  <a:pt x="313" y="321"/>
                  <a:pt x="313" y="321"/>
                  <a:pt x="313" y="321"/>
                </a:cubicBezTo>
                <a:cubicBezTo>
                  <a:pt x="313" y="310"/>
                  <a:pt x="313" y="310"/>
                  <a:pt x="313" y="310"/>
                </a:cubicBezTo>
                <a:cubicBezTo>
                  <a:pt x="291" y="310"/>
                  <a:pt x="291" y="310"/>
                  <a:pt x="291" y="310"/>
                </a:cubicBezTo>
                <a:cubicBezTo>
                  <a:pt x="291" y="303"/>
                  <a:pt x="291" y="303"/>
                  <a:pt x="291" y="303"/>
                </a:cubicBezTo>
                <a:cubicBezTo>
                  <a:pt x="311" y="303"/>
                  <a:pt x="311" y="303"/>
                  <a:pt x="311" y="303"/>
                </a:cubicBezTo>
                <a:cubicBezTo>
                  <a:pt x="311" y="293"/>
                  <a:pt x="311" y="293"/>
                  <a:pt x="311" y="293"/>
                </a:cubicBezTo>
                <a:cubicBezTo>
                  <a:pt x="291" y="293"/>
                  <a:pt x="291" y="293"/>
                  <a:pt x="291" y="293"/>
                </a:cubicBezTo>
                <a:cubicBezTo>
                  <a:pt x="291" y="287"/>
                  <a:pt x="291" y="287"/>
                  <a:pt x="291" y="287"/>
                </a:cubicBezTo>
                <a:cubicBezTo>
                  <a:pt x="312" y="287"/>
                  <a:pt x="312" y="287"/>
                  <a:pt x="312" y="287"/>
                </a:cubicBezTo>
                <a:cubicBezTo>
                  <a:pt x="312" y="277"/>
                  <a:pt x="312" y="277"/>
                  <a:pt x="312" y="277"/>
                </a:cubicBezTo>
                <a:cubicBezTo>
                  <a:pt x="274" y="277"/>
                  <a:pt x="274" y="277"/>
                  <a:pt x="274" y="277"/>
                </a:cubicBezTo>
                <a:close/>
                <a:moveTo>
                  <a:pt x="263" y="277"/>
                </a:moveTo>
                <a:cubicBezTo>
                  <a:pt x="258" y="276"/>
                  <a:pt x="253" y="276"/>
                  <a:pt x="249" y="276"/>
                </a:cubicBezTo>
                <a:cubicBezTo>
                  <a:pt x="230" y="276"/>
                  <a:pt x="226" y="284"/>
                  <a:pt x="226" y="290"/>
                </a:cubicBezTo>
                <a:cubicBezTo>
                  <a:pt x="226" y="301"/>
                  <a:pt x="236" y="303"/>
                  <a:pt x="242" y="304"/>
                </a:cubicBezTo>
                <a:cubicBezTo>
                  <a:pt x="245" y="305"/>
                  <a:pt x="249" y="305"/>
                  <a:pt x="249" y="308"/>
                </a:cubicBezTo>
                <a:cubicBezTo>
                  <a:pt x="249" y="310"/>
                  <a:pt x="245" y="311"/>
                  <a:pt x="242" y="311"/>
                </a:cubicBezTo>
                <a:cubicBezTo>
                  <a:pt x="238" y="311"/>
                  <a:pt x="233" y="310"/>
                  <a:pt x="227" y="308"/>
                </a:cubicBezTo>
                <a:cubicBezTo>
                  <a:pt x="227" y="319"/>
                  <a:pt x="227" y="319"/>
                  <a:pt x="227" y="319"/>
                </a:cubicBezTo>
                <a:cubicBezTo>
                  <a:pt x="233" y="321"/>
                  <a:pt x="240" y="321"/>
                  <a:pt x="245" y="321"/>
                </a:cubicBezTo>
                <a:cubicBezTo>
                  <a:pt x="264" y="321"/>
                  <a:pt x="266" y="311"/>
                  <a:pt x="266" y="307"/>
                </a:cubicBezTo>
                <a:cubicBezTo>
                  <a:pt x="266" y="295"/>
                  <a:pt x="256" y="294"/>
                  <a:pt x="248" y="292"/>
                </a:cubicBezTo>
                <a:cubicBezTo>
                  <a:pt x="246" y="292"/>
                  <a:pt x="243" y="291"/>
                  <a:pt x="243" y="289"/>
                </a:cubicBezTo>
                <a:cubicBezTo>
                  <a:pt x="243" y="286"/>
                  <a:pt x="247" y="286"/>
                  <a:pt x="250" y="286"/>
                </a:cubicBezTo>
                <a:cubicBezTo>
                  <a:pt x="256" y="286"/>
                  <a:pt x="260" y="288"/>
                  <a:pt x="263" y="289"/>
                </a:cubicBezTo>
                <a:cubicBezTo>
                  <a:pt x="263" y="277"/>
                  <a:pt x="263" y="277"/>
                  <a:pt x="263" y="277"/>
                </a:cubicBezTo>
                <a:cubicBezTo>
                  <a:pt x="263" y="277"/>
                  <a:pt x="263" y="277"/>
                  <a:pt x="263" y="277"/>
                </a:cubicBezTo>
                <a:close/>
                <a:moveTo>
                  <a:pt x="195" y="287"/>
                </a:moveTo>
                <a:cubicBezTo>
                  <a:pt x="199" y="301"/>
                  <a:pt x="199" y="301"/>
                  <a:pt x="199" y="301"/>
                </a:cubicBezTo>
                <a:cubicBezTo>
                  <a:pt x="190" y="301"/>
                  <a:pt x="190" y="301"/>
                  <a:pt x="190" y="301"/>
                </a:cubicBezTo>
                <a:cubicBezTo>
                  <a:pt x="194" y="287"/>
                  <a:pt x="194" y="287"/>
                  <a:pt x="194" y="287"/>
                </a:cubicBezTo>
                <a:cubicBezTo>
                  <a:pt x="195" y="287"/>
                  <a:pt x="195" y="287"/>
                  <a:pt x="195" y="287"/>
                </a:cubicBezTo>
                <a:close/>
                <a:moveTo>
                  <a:pt x="183" y="277"/>
                </a:moveTo>
                <a:cubicBezTo>
                  <a:pt x="168" y="321"/>
                  <a:pt x="168" y="321"/>
                  <a:pt x="168" y="321"/>
                </a:cubicBezTo>
                <a:cubicBezTo>
                  <a:pt x="185" y="321"/>
                  <a:pt x="185" y="321"/>
                  <a:pt x="185" y="321"/>
                </a:cubicBezTo>
                <a:cubicBezTo>
                  <a:pt x="188" y="311"/>
                  <a:pt x="188" y="311"/>
                  <a:pt x="188" y="311"/>
                </a:cubicBezTo>
                <a:cubicBezTo>
                  <a:pt x="201" y="311"/>
                  <a:pt x="201" y="311"/>
                  <a:pt x="201" y="311"/>
                </a:cubicBezTo>
                <a:cubicBezTo>
                  <a:pt x="204" y="321"/>
                  <a:pt x="204" y="321"/>
                  <a:pt x="204" y="321"/>
                </a:cubicBezTo>
                <a:cubicBezTo>
                  <a:pt x="222" y="321"/>
                  <a:pt x="222" y="321"/>
                  <a:pt x="222" y="321"/>
                </a:cubicBezTo>
                <a:cubicBezTo>
                  <a:pt x="206" y="277"/>
                  <a:pt x="206" y="277"/>
                  <a:pt x="206" y="277"/>
                </a:cubicBezTo>
                <a:cubicBezTo>
                  <a:pt x="183" y="277"/>
                  <a:pt x="183" y="277"/>
                  <a:pt x="183" y="277"/>
                </a:cubicBezTo>
                <a:close/>
                <a:moveTo>
                  <a:pt x="156" y="293"/>
                </a:moveTo>
                <a:cubicBezTo>
                  <a:pt x="160" y="293"/>
                  <a:pt x="162" y="296"/>
                  <a:pt x="162" y="300"/>
                </a:cubicBezTo>
                <a:cubicBezTo>
                  <a:pt x="162" y="303"/>
                  <a:pt x="160" y="306"/>
                  <a:pt x="156" y="306"/>
                </a:cubicBezTo>
                <a:cubicBezTo>
                  <a:pt x="153" y="306"/>
                  <a:pt x="150" y="303"/>
                  <a:pt x="150" y="300"/>
                </a:cubicBezTo>
                <a:cubicBezTo>
                  <a:pt x="150" y="296"/>
                  <a:pt x="153" y="293"/>
                  <a:pt x="156" y="293"/>
                </a:cubicBezTo>
                <a:cubicBezTo>
                  <a:pt x="156" y="293"/>
                  <a:pt x="156" y="293"/>
                  <a:pt x="156" y="293"/>
                </a:cubicBezTo>
                <a:cubicBezTo>
                  <a:pt x="156" y="293"/>
                  <a:pt x="156" y="293"/>
                  <a:pt x="156" y="293"/>
                </a:cubicBezTo>
                <a:close/>
              </a:path>
            </a:pathLst>
          </a:custGeom>
          <a:solidFill>
            <a:srgbClr val="0035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 dirty="0"/>
          </a:p>
        </p:txBody>
      </p:sp>
      <p:sp>
        <p:nvSpPr>
          <p:cNvPr id="8" name="Freeform 6"/>
          <p:cNvSpPr>
            <a:spLocks noEditPoints="1"/>
          </p:cNvSpPr>
          <p:nvPr userDrawn="1"/>
        </p:nvSpPr>
        <p:spPr bwMode="auto">
          <a:xfrm>
            <a:off x="941388" y="1135063"/>
            <a:ext cx="6884988" cy="233363"/>
          </a:xfrm>
          <a:custGeom>
            <a:avLst/>
            <a:gdLst>
              <a:gd name="T0" fmla="*/ 23 w 4337"/>
              <a:gd name="T1" fmla="*/ 110 h 147"/>
              <a:gd name="T2" fmla="*/ 4267 w 4337"/>
              <a:gd name="T3" fmla="*/ 110 h 147"/>
              <a:gd name="T4" fmla="*/ 4244 w 4337"/>
              <a:gd name="T5" fmla="*/ 147 h 147"/>
              <a:gd name="T6" fmla="*/ 0 w 4337"/>
              <a:gd name="T7" fmla="*/ 147 h 147"/>
              <a:gd name="T8" fmla="*/ 23 w 4337"/>
              <a:gd name="T9" fmla="*/ 110 h 147"/>
              <a:gd name="T10" fmla="*/ 35 w 4337"/>
              <a:gd name="T11" fmla="*/ 92 h 147"/>
              <a:gd name="T12" fmla="*/ 4279 w 4337"/>
              <a:gd name="T13" fmla="*/ 92 h 147"/>
              <a:gd name="T14" fmla="*/ 4302 w 4337"/>
              <a:gd name="T15" fmla="*/ 55 h 147"/>
              <a:gd name="T16" fmla="*/ 58 w 4337"/>
              <a:gd name="T17" fmla="*/ 55 h 147"/>
              <a:gd name="T18" fmla="*/ 35 w 4337"/>
              <a:gd name="T19" fmla="*/ 92 h 147"/>
              <a:gd name="T20" fmla="*/ 93 w 4337"/>
              <a:gd name="T21" fmla="*/ 0 h 147"/>
              <a:gd name="T22" fmla="*/ 70 w 4337"/>
              <a:gd name="T23" fmla="*/ 37 h 147"/>
              <a:gd name="T24" fmla="*/ 4314 w 4337"/>
              <a:gd name="T25" fmla="*/ 37 h 147"/>
              <a:gd name="T26" fmla="*/ 4337 w 4337"/>
              <a:gd name="T27" fmla="*/ 0 h 147"/>
              <a:gd name="T28" fmla="*/ 93 w 4337"/>
              <a:gd name="T29" fmla="*/ 0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337" h="147">
                <a:moveTo>
                  <a:pt x="23" y="110"/>
                </a:moveTo>
                <a:lnTo>
                  <a:pt x="4267" y="110"/>
                </a:lnTo>
                <a:lnTo>
                  <a:pt x="4244" y="147"/>
                </a:lnTo>
                <a:lnTo>
                  <a:pt x="0" y="147"/>
                </a:lnTo>
                <a:lnTo>
                  <a:pt x="23" y="110"/>
                </a:lnTo>
                <a:close/>
                <a:moveTo>
                  <a:pt x="35" y="92"/>
                </a:moveTo>
                <a:lnTo>
                  <a:pt x="4279" y="92"/>
                </a:lnTo>
                <a:lnTo>
                  <a:pt x="4302" y="55"/>
                </a:lnTo>
                <a:lnTo>
                  <a:pt x="58" y="55"/>
                </a:lnTo>
                <a:lnTo>
                  <a:pt x="35" y="92"/>
                </a:lnTo>
                <a:close/>
                <a:moveTo>
                  <a:pt x="93" y="0"/>
                </a:moveTo>
                <a:lnTo>
                  <a:pt x="70" y="37"/>
                </a:lnTo>
                <a:lnTo>
                  <a:pt x="4314" y="37"/>
                </a:lnTo>
                <a:lnTo>
                  <a:pt x="4337" y="0"/>
                </a:lnTo>
                <a:lnTo>
                  <a:pt x="93" y="0"/>
                </a:lnTo>
                <a:close/>
              </a:path>
            </a:pathLst>
          </a:custGeom>
          <a:solidFill>
            <a:srgbClr val="E0F1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 dirty="0"/>
          </a:p>
        </p:txBody>
      </p:sp>
      <p:sp>
        <p:nvSpPr>
          <p:cNvPr id="19" name="Номер слайда 18"/>
          <p:cNvSpPr>
            <a:spLocks noGrp="1"/>
          </p:cNvSpPr>
          <p:nvPr>
            <p:ph type="sldNum" sz="quarter" idx="12"/>
          </p:nvPr>
        </p:nvSpPr>
        <p:spPr>
          <a:xfrm>
            <a:off x="8440615" y="6324600"/>
            <a:ext cx="388340" cy="233364"/>
          </a:xfrm>
        </p:spPr>
        <p:txBody>
          <a:bodyPr/>
          <a:lstStyle>
            <a:lvl1pPr algn="r"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fld id="{137726B6-3386-492A-8DF3-B4BBCF0A00E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993529" y="6240432"/>
            <a:ext cx="6919546" cy="461665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ru-RU" sz="8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Содержание данной презентации носит исключительно презентационный характер, не может быть рассмотрено в качестве коммерческого предложения, не накладывает какие-либо обязательства на ASE и ее дочерние общества. Информация, представленная в данной презентации, не может быть использована третьими лицами.</a:t>
            </a:r>
            <a:endParaRPr lang="ru-RU" sz="800" dirty="0">
              <a:solidFill>
                <a:schemeClr val="bg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8150" y="1"/>
            <a:ext cx="2105025" cy="6273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68314" y="1"/>
            <a:ext cx="6167437" cy="6273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9D2C43-430C-4CF5-9541-636D340559C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84552566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3"/>
          <p:cNvSpPr>
            <a:spLocks noEditPoints="1"/>
          </p:cNvSpPr>
          <p:nvPr userDrawn="1"/>
        </p:nvSpPr>
        <p:spPr bwMode="auto">
          <a:xfrm>
            <a:off x="7897813" y="873125"/>
            <a:ext cx="857250" cy="779463"/>
          </a:xfrm>
          <a:custGeom>
            <a:avLst/>
            <a:gdLst>
              <a:gd name="T0" fmla="*/ 2147483647 w 480"/>
              <a:gd name="T1" fmla="*/ 2147483647 h 327"/>
              <a:gd name="T2" fmla="*/ 2147483647 w 480"/>
              <a:gd name="T3" fmla="*/ 0 h 327"/>
              <a:gd name="T4" fmla="*/ 2147483647 w 480"/>
              <a:gd name="T5" fmla="*/ 2147483647 h 327"/>
              <a:gd name="T6" fmla="*/ 2147483647 w 480"/>
              <a:gd name="T7" fmla="*/ 2147483647 h 327"/>
              <a:gd name="T8" fmla="*/ 2147483647 w 480"/>
              <a:gd name="T9" fmla="*/ 2147483647 h 327"/>
              <a:gd name="T10" fmla="*/ 2147483647 w 480"/>
              <a:gd name="T11" fmla="*/ 2147483647 h 327"/>
              <a:gd name="T12" fmla="*/ 2147483647 w 480"/>
              <a:gd name="T13" fmla="*/ 2147483647 h 327"/>
              <a:gd name="T14" fmla="*/ 2147483647 w 480"/>
              <a:gd name="T15" fmla="*/ 2147483647 h 327"/>
              <a:gd name="T16" fmla="*/ 2147483647 w 480"/>
              <a:gd name="T17" fmla="*/ 2147483647 h 327"/>
              <a:gd name="T18" fmla="*/ 2147483647 w 480"/>
              <a:gd name="T19" fmla="*/ 2147483647 h 327"/>
              <a:gd name="T20" fmla="*/ 2147483647 w 480"/>
              <a:gd name="T21" fmla="*/ 2147483647 h 327"/>
              <a:gd name="T22" fmla="*/ 2147483647 w 480"/>
              <a:gd name="T23" fmla="*/ 2147483647 h 327"/>
              <a:gd name="T24" fmla="*/ 2147483647 w 480"/>
              <a:gd name="T25" fmla="*/ 2147483647 h 327"/>
              <a:gd name="T26" fmla="*/ 2147483647 w 480"/>
              <a:gd name="T27" fmla="*/ 2147483647 h 327"/>
              <a:gd name="T28" fmla="*/ 2147483647 w 480"/>
              <a:gd name="T29" fmla="*/ 2147483647 h 327"/>
              <a:gd name="T30" fmla="*/ 2147483647 w 480"/>
              <a:gd name="T31" fmla="*/ 2147483647 h 327"/>
              <a:gd name="T32" fmla="*/ 2147483647 w 480"/>
              <a:gd name="T33" fmla="*/ 2147483647 h 327"/>
              <a:gd name="T34" fmla="*/ 2147483647 w 480"/>
              <a:gd name="T35" fmla="*/ 0 h 327"/>
              <a:gd name="T36" fmla="*/ 2147483647 w 480"/>
              <a:gd name="T37" fmla="*/ 2147483647 h 327"/>
              <a:gd name="T38" fmla="*/ 2147483647 w 480"/>
              <a:gd name="T39" fmla="*/ 2147483647 h 327"/>
              <a:gd name="T40" fmla="*/ 2147483647 w 480"/>
              <a:gd name="T41" fmla="*/ 2147483647 h 327"/>
              <a:gd name="T42" fmla="*/ 2147483647 w 480"/>
              <a:gd name="T43" fmla="*/ 2147483647 h 327"/>
              <a:gd name="T44" fmla="*/ 2147483647 w 480"/>
              <a:gd name="T45" fmla="*/ 2147483647 h 327"/>
              <a:gd name="T46" fmla="*/ 2147483647 w 480"/>
              <a:gd name="T47" fmla="*/ 2147483647 h 327"/>
              <a:gd name="T48" fmla="*/ 2147483647 w 480"/>
              <a:gd name="T49" fmla="*/ 2147483647 h 327"/>
              <a:gd name="T50" fmla="*/ 2147483647 w 480"/>
              <a:gd name="T51" fmla="*/ 2147483647 h 327"/>
              <a:gd name="T52" fmla="*/ 2147483647 w 480"/>
              <a:gd name="T53" fmla="*/ 2147483647 h 327"/>
              <a:gd name="T54" fmla="*/ 2147483647 w 480"/>
              <a:gd name="T55" fmla="*/ 2147483647 h 327"/>
              <a:gd name="T56" fmla="*/ 2147483647 w 480"/>
              <a:gd name="T57" fmla="*/ 2147483647 h 327"/>
              <a:gd name="T58" fmla="*/ 2147483647 w 480"/>
              <a:gd name="T59" fmla="*/ 2147483647 h 327"/>
              <a:gd name="T60" fmla="*/ 2147483647 w 480"/>
              <a:gd name="T61" fmla="*/ 2147483647 h 327"/>
              <a:gd name="T62" fmla="*/ 2147483647 w 480"/>
              <a:gd name="T63" fmla="*/ 2147483647 h 327"/>
              <a:gd name="T64" fmla="*/ 2147483647 w 480"/>
              <a:gd name="T65" fmla="*/ 2147483647 h 327"/>
              <a:gd name="T66" fmla="*/ 2147483647 w 480"/>
              <a:gd name="T67" fmla="*/ 2147483647 h 327"/>
              <a:gd name="T68" fmla="*/ 2147483647 w 480"/>
              <a:gd name="T69" fmla="*/ 2147483647 h 327"/>
              <a:gd name="T70" fmla="*/ 0 w 480"/>
              <a:gd name="T71" fmla="*/ 2147483647 h 327"/>
              <a:gd name="T72" fmla="*/ 2147483647 w 480"/>
              <a:gd name="T73" fmla="*/ 2147483647 h 327"/>
              <a:gd name="T74" fmla="*/ 2147483647 w 480"/>
              <a:gd name="T75" fmla="*/ 2147483647 h 327"/>
              <a:gd name="T76" fmla="*/ 2147483647 w 480"/>
              <a:gd name="T77" fmla="*/ 2147483647 h 327"/>
              <a:gd name="T78" fmla="*/ 2147483647 w 480"/>
              <a:gd name="T79" fmla="*/ 2147483647 h 327"/>
              <a:gd name="T80" fmla="*/ 2147483647 w 480"/>
              <a:gd name="T81" fmla="*/ 2147483647 h 327"/>
              <a:gd name="T82" fmla="*/ 2147483647 w 480"/>
              <a:gd name="T83" fmla="*/ 2147483647 h 327"/>
              <a:gd name="T84" fmla="*/ 2147483647 w 480"/>
              <a:gd name="T85" fmla="*/ 2147483647 h 327"/>
              <a:gd name="T86" fmla="*/ 2147483647 w 480"/>
              <a:gd name="T87" fmla="*/ 2147483647 h 327"/>
              <a:gd name="T88" fmla="*/ 2147483647 w 480"/>
              <a:gd name="T89" fmla="*/ 2147483647 h 327"/>
              <a:gd name="T90" fmla="*/ 2147483647 w 480"/>
              <a:gd name="T91" fmla="*/ 2147483647 h 327"/>
              <a:gd name="T92" fmla="*/ 2147483647 w 480"/>
              <a:gd name="T93" fmla="*/ 2147483647 h 327"/>
              <a:gd name="T94" fmla="*/ 2147483647 w 480"/>
              <a:gd name="T95" fmla="*/ 2147483647 h 327"/>
              <a:gd name="T96" fmla="*/ 2147483647 w 480"/>
              <a:gd name="T97" fmla="*/ 2147483647 h 327"/>
              <a:gd name="T98" fmla="*/ 2147483647 w 480"/>
              <a:gd name="T99" fmla="*/ 2147483647 h 327"/>
              <a:gd name="T100" fmla="*/ 2147483647 w 480"/>
              <a:gd name="T101" fmla="*/ 2147483647 h 327"/>
              <a:gd name="T102" fmla="*/ 2147483647 w 480"/>
              <a:gd name="T103" fmla="*/ 2147483647 h 327"/>
              <a:gd name="T104" fmla="*/ 2147483647 w 480"/>
              <a:gd name="T105" fmla="*/ 2147483647 h 327"/>
              <a:gd name="T106" fmla="*/ 2147483647 w 480"/>
              <a:gd name="T107" fmla="*/ 2147483647 h 327"/>
              <a:gd name="T108" fmla="*/ 2147483647 w 480"/>
              <a:gd name="T109" fmla="*/ 2147483647 h 32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480" h="327">
                <a:moveTo>
                  <a:pt x="452" y="282"/>
                </a:moveTo>
                <a:cubicBezTo>
                  <a:pt x="480" y="327"/>
                  <a:pt x="480" y="327"/>
                  <a:pt x="480" y="327"/>
                </a:cubicBezTo>
                <a:cubicBezTo>
                  <a:pt x="366" y="327"/>
                  <a:pt x="366" y="327"/>
                  <a:pt x="366" y="327"/>
                </a:cubicBezTo>
                <a:cubicBezTo>
                  <a:pt x="339" y="282"/>
                  <a:pt x="339" y="282"/>
                  <a:pt x="339" y="282"/>
                </a:cubicBezTo>
                <a:cubicBezTo>
                  <a:pt x="452" y="282"/>
                  <a:pt x="452" y="282"/>
                  <a:pt x="452" y="282"/>
                </a:cubicBezTo>
                <a:close/>
                <a:moveTo>
                  <a:pt x="166" y="0"/>
                </a:moveTo>
                <a:cubicBezTo>
                  <a:pt x="279" y="0"/>
                  <a:pt x="279" y="0"/>
                  <a:pt x="279" y="0"/>
                </a:cubicBezTo>
                <a:cubicBezTo>
                  <a:pt x="445" y="270"/>
                  <a:pt x="445" y="270"/>
                  <a:pt x="445" y="270"/>
                </a:cubicBezTo>
                <a:cubicBezTo>
                  <a:pt x="331" y="270"/>
                  <a:pt x="331" y="270"/>
                  <a:pt x="331" y="270"/>
                </a:cubicBezTo>
                <a:cubicBezTo>
                  <a:pt x="291" y="205"/>
                  <a:pt x="291" y="205"/>
                  <a:pt x="291" y="205"/>
                </a:cubicBezTo>
                <a:cubicBezTo>
                  <a:pt x="217" y="205"/>
                  <a:pt x="217" y="205"/>
                  <a:pt x="217" y="205"/>
                </a:cubicBezTo>
                <a:cubicBezTo>
                  <a:pt x="240" y="201"/>
                  <a:pt x="258" y="180"/>
                  <a:pt x="258" y="156"/>
                </a:cubicBezTo>
                <a:cubicBezTo>
                  <a:pt x="258" y="154"/>
                  <a:pt x="258" y="152"/>
                  <a:pt x="258" y="150"/>
                </a:cubicBezTo>
                <a:cubicBezTo>
                  <a:pt x="258" y="150"/>
                  <a:pt x="258" y="150"/>
                  <a:pt x="258" y="150"/>
                </a:cubicBezTo>
                <a:cubicBezTo>
                  <a:pt x="257" y="142"/>
                  <a:pt x="254" y="135"/>
                  <a:pt x="250" y="129"/>
                </a:cubicBezTo>
                <a:cubicBezTo>
                  <a:pt x="250" y="129"/>
                  <a:pt x="250" y="129"/>
                  <a:pt x="250" y="129"/>
                </a:cubicBezTo>
                <a:cubicBezTo>
                  <a:pt x="250" y="129"/>
                  <a:pt x="250" y="128"/>
                  <a:pt x="249" y="128"/>
                </a:cubicBezTo>
                <a:cubicBezTo>
                  <a:pt x="249" y="127"/>
                  <a:pt x="249" y="127"/>
                  <a:pt x="249" y="127"/>
                </a:cubicBezTo>
                <a:cubicBezTo>
                  <a:pt x="249" y="127"/>
                  <a:pt x="249" y="127"/>
                  <a:pt x="248" y="127"/>
                </a:cubicBezTo>
                <a:cubicBezTo>
                  <a:pt x="248" y="126"/>
                  <a:pt x="248" y="126"/>
                  <a:pt x="248" y="126"/>
                </a:cubicBezTo>
                <a:cubicBezTo>
                  <a:pt x="248" y="126"/>
                  <a:pt x="248" y="125"/>
                  <a:pt x="247" y="125"/>
                </a:cubicBezTo>
                <a:cubicBezTo>
                  <a:pt x="247" y="125"/>
                  <a:pt x="247" y="125"/>
                  <a:pt x="247" y="125"/>
                </a:cubicBezTo>
                <a:cubicBezTo>
                  <a:pt x="247" y="124"/>
                  <a:pt x="247" y="124"/>
                  <a:pt x="246" y="124"/>
                </a:cubicBezTo>
                <a:cubicBezTo>
                  <a:pt x="246" y="124"/>
                  <a:pt x="246" y="124"/>
                  <a:pt x="246" y="124"/>
                </a:cubicBezTo>
                <a:cubicBezTo>
                  <a:pt x="246" y="124"/>
                  <a:pt x="246" y="124"/>
                  <a:pt x="246" y="123"/>
                </a:cubicBezTo>
                <a:cubicBezTo>
                  <a:pt x="246" y="123"/>
                  <a:pt x="246" y="123"/>
                  <a:pt x="245" y="123"/>
                </a:cubicBezTo>
                <a:cubicBezTo>
                  <a:pt x="245" y="123"/>
                  <a:pt x="245" y="123"/>
                  <a:pt x="245" y="123"/>
                </a:cubicBezTo>
                <a:cubicBezTo>
                  <a:pt x="245" y="122"/>
                  <a:pt x="245" y="122"/>
                  <a:pt x="245" y="122"/>
                </a:cubicBezTo>
                <a:cubicBezTo>
                  <a:pt x="245" y="122"/>
                  <a:pt x="245" y="122"/>
                  <a:pt x="245" y="122"/>
                </a:cubicBezTo>
                <a:cubicBezTo>
                  <a:pt x="244" y="122"/>
                  <a:pt x="244" y="122"/>
                  <a:pt x="244" y="121"/>
                </a:cubicBezTo>
                <a:cubicBezTo>
                  <a:pt x="244" y="121"/>
                  <a:pt x="244" y="121"/>
                  <a:pt x="244" y="121"/>
                </a:cubicBezTo>
                <a:cubicBezTo>
                  <a:pt x="244" y="121"/>
                  <a:pt x="243" y="121"/>
                  <a:pt x="243" y="121"/>
                </a:cubicBezTo>
                <a:cubicBezTo>
                  <a:pt x="243" y="121"/>
                  <a:pt x="243" y="120"/>
                  <a:pt x="243" y="120"/>
                </a:cubicBezTo>
                <a:cubicBezTo>
                  <a:pt x="243" y="120"/>
                  <a:pt x="243" y="120"/>
                  <a:pt x="243" y="120"/>
                </a:cubicBezTo>
                <a:cubicBezTo>
                  <a:pt x="242" y="120"/>
                  <a:pt x="242" y="120"/>
                  <a:pt x="242" y="120"/>
                </a:cubicBezTo>
                <a:cubicBezTo>
                  <a:pt x="242" y="119"/>
                  <a:pt x="242" y="119"/>
                  <a:pt x="242" y="119"/>
                </a:cubicBezTo>
                <a:cubicBezTo>
                  <a:pt x="242" y="119"/>
                  <a:pt x="242" y="119"/>
                  <a:pt x="242" y="119"/>
                </a:cubicBezTo>
                <a:cubicBezTo>
                  <a:pt x="241" y="119"/>
                  <a:pt x="241" y="119"/>
                  <a:pt x="241" y="118"/>
                </a:cubicBezTo>
                <a:cubicBezTo>
                  <a:pt x="241" y="118"/>
                  <a:pt x="241" y="118"/>
                  <a:pt x="241" y="118"/>
                </a:cubicBezTo>
                <a:cubicBezTo>
                  <a:pt x="241" y="118"/>
                  <a:pt x="240" y="118"/>
                  <a:pt x="240" y="118"/>
                </a:cubicBezTo>
                <a:cubicBezTo>
                  <a:pt x="240" y="118"/>
                  <a:pt x="240" y="118"/>
                  <a:pt x="240" y="117"/>
                </a:cubicBezTo>
                <a:cubicBezTo>
                  <a:pt x="240" y="117"/>
                  <a:pt x="239" y="117"/>
                  <a:pt x="239" y="117"/>
                </a:cubicBezTo>
                <a:cubicBezTo>
                  <a:pt x="239" y="117"/>
                  <a:pt x="239" y="117"/>
                  <a:pt x="239" y="117"/>
                </a:cubicBezTo>
                <a:cubicBezTo>
                  <a:pt x="239" y="117"/>
                  <a:pt x="239" y="117"/>
                  <a:pt x="239" y="117"/>
                </a:cubicBezTo>
                <a:cubicBezTo>
                  <a:pt x="239" y="117"/>
                  <a:pt x="239" y="117"/>
                  <a:pt x="239" y="117"/>
                </a:cubicBezTo>
                <a:cubicBezTo>
                  <a:pt x="239" y="117"/>
                  <a:pt x="239" y="116"/>
                  <a:pt x="238" y="116"/>
                </a:cubicBezTo>
                <a:cubicBezTo>
                  <a:pt x="238" y="116"/>
                  <a:pt x="238" y="116"/>
                  <a:pt x="238" y="116"/>
                </a:cubicBezTo>
                <a:cubicBezTo>
                  <a:pt x="238" y="116"/>
                  <a:pt x="238" y="116"/>
                  <a:pt x="237" y="116"/>
                </a:cubicBezTo>
                <a:cubicBezTo>
                  <a:pt x="237" y="116"/>
                  <a:pt x="237" y="116"/>
                  <a:pt x="237" y="116"/>
                </a:cubicBezTo>
                <a:cubicBezTo>
                  <a:pt x="237" y="115"/>
                  <a:pt x="237" y="115"/>
                  <a:pt x="237" y="115"/>
                </a:cubicBezTo>
                <a:cubicBezTo>
                  <a:pt x="237" y="115"/>
                  <a:pt x="237" y="115"/>
                  <a:pt x="237" y="115"/>
                </a:cubicBezTo>
                <a:cubicBezTo>
                  <a:pt x="231" y="111"/>
                  <a:pt x="224" y="108"/>
                  <a:pt x="217" y="107"/>
                </a:cubicBezTo>
                <a:cubicBezTo>
                  <a:pt x="231" y="107"/>
                  <a:pt x="231" y="107"/>
                  <a:pt x="231" y="107"/>
                </a:cubicBezTo>
                <a:cubicBezTo>
                  <a:pt x="166" y="0"/>
                  <a:pt x="166" y="0"/>
                  <a:pt x="166" y="0"/>
                </a:cubicBezTo>
                <a:close/>
                <a:moveTo>
                  <a:pt x="200" y="205"/>
                </a:moveTo>
                <a:cubicBezTo>
                  <a:pt x="61" y="205"/>
                  <a:pt x="61" y="205"/>
                  <a:pt x="61" y="205"/>
                </a:cubicBezTo>
                <a:cubicBezTo>
                  <a:pt x="76" y="179"/>
                  <a:pt x="76" y="179"/>
                  <a:pt x="76" y="179"/>
                </a:cubicBezTo>
                <a:cubicBezTo>
                  <a:pt x="76" y="180"/>
                  <a:pt x="76" y="180"/>
                  <a:pt x="76" y="180"/>
                </a:cubicBezTo>
                <a:cubicBezTo>
                  <a:pt x="165" y="180"/>
                  <a:pt x="165" y="180"/>
                  <a:pt x="165" y="180"/>
                </a:cubicBezTo>
                <a:cubicBezTo>
                  <a:pt x="172" y="193"/>
                  <a:pt x="185" y="202"/>
                  <a:pt x="200" y="205"/>
                </a:cubicBezTo>
                <a:cubicBezTo>
                  <a:pt x="200" y="205"/>
                  <a:pt x="200" y="205"/>
                  <a:pt x="200" y="205"/>
                </a:cubicBezTo>
                <a:close/>
                <a:moveTo>
                  <a:pt x="121" y="107"/>
                </a:moveTo>
                <a:cubicBezTo>
                  <a:pt x="200" y="107"/>
                  <a:pt x="200" y="107"/>
                  <a:pt x="200" y="107"/>
                </a:cubicBezTo>
                <a:cubicBezTo>
                  <a:pt x="185" y="109"/>
                  <a:pt x="172" y="119"/>
                  <a:pt x="165" y="132"/>
                </a:cubicBezTo>
                <a:cubicBezTo>
                  <a:pt x="105" y="132"/>
                  <a:pt x="105" y="132"/>
                  <a:pt x="105" y="132"/>
                </a:cubicBezTo>
                <a:cubicBezTo>
                  <a:pt x="121" y="107"/>
                  <a:pt x="121" y="107"/>
                  <a:pt x="121" y="107"/>
                </a:cubicBezTo>
                <a:close/>
                <a:moveTo>
                  <a:pt x="160" y="168"/>
                </a:moveTo>
                <a:cubicBezTo>
                  <a:pt x="84" y="168"/>
                  <a:pt x="84" y="168"/>
                  <a:pt x="84" y="168"/>
                </a:cubicBezTo>
                <a:cubicBezTo>
                  <a:pt x="98" y="144"/>
                  <a:pt x="98" y="144"/>
                  <a:pt x="98" y="144"/>
                </a:cubicBezTo>
                <a:cubicBezTo>
                  <a:pt x="160" y="144"/>
                  <a:pt x="160" y="144"/>
                  <a:pt x="160" y="144"/>
                </a:cubicBezTo>
                <a:cubicBezTo>
                  <a:pt x="159" y="148"/>
                  <a:pt x="159" y="152"/>
                  <a:pt x="159" y="156"/>
                </a:cubicBezTo>
                <a:cubicBezTo>
                  <a:pt x="159" y="160"/>
                  <a:pt x="159" y="164"/>
                  <a:pt x="160" y="168"/>
                </a:cubicBezTo>
                <a:cubicBezTo>
                  <a:pt x="160" y="168"/>
                  <a:pt x="160" y="168"/>
                  <a:pt x="160" y="168"/>
                </a:cubicBezTo>
                <a:close/>
                <a:moveTo>
                  <a:pt x="110" y="299"/>
                </a:moveTo>
                <a:cubicBezTo>
                  <a:pt x="110" y="308"/>
                  <a:pt x="110" y="308"/>
                  <a:pt x="110" y="308"/>
                </a:cubicBezTo>
                <a:cubicBezTo>
                  <a:pt x="125" y="308"/>
                  <a:pt x="125" y="308"/>
                  <a:pt x="125" y="308"/>
                </a:cubicBezTo>
                <a:cubicBezTo>
                  <a:pt x="125" y="310"/>
                  <a:pt x="123" y="316"/>
                  <a:pt x="114" y="316"/>
                </a:cubicBezTo>
                <a:cubicBezTo>
                  <a:pt x="113" y="316"/>
                  <a:pt x="109" y="316"/>
                  <a:pt x="104" y="314"/>
                </a:cubicBezTo>
                <a:cubicBezTo>
                  <a:pt x="104" y="326"/>
                  <a:pt x="104" y="326"/>
                  <a:pt x="104" y="326"/>
                </a:cubicBezTo>
                <a:cubicBezTo>
                  <a:pt x="107" y="326"/>
                  <a:pt x="112" y="327"/>
                  <a:pt x="117" y="327"/>
                </a:cubicBezTo>
                <a:cubicBezTo>
                  <a:pt x="136" y="327"/>
                  <a:pt x="143" y="315"/>
                  <a:pt x="143" y="304"/>
                </a:cubicBezTo>
                <a:cubicBezTo>
                  <a:pt x="143" y="295"/>
                  <a:pt x="139" y="281"/>
                  <a:pt x="116" y="281"/>
                </a:cubicBezTo>
                <a:cubicBezTo>
                  <a:pt x="114" y="281"/>
                  <a:pt x="110" y="281"/>
                  <a:pt x="105" y="282"/>
                </a:cubicBezTo>
                <a:cubicBezTo>
                  <a:pt x="104" y="282"/>
                  <a:pt x="104" y="282"/>
                  <a:pt x="104" y="282"/>
                </a:cubicBezTo>
                <a:cubicBezTo>
                  <a:pt x="104" y="294"/>
                  <a:pt x="104" y="294"/>
                  <a:pt x="104" y="294"/>
                </a:cubicBezTo>
                <a:cubicBezTo>
                  <a:pt x="108" y="292"/>
                  <a:pt x="112" y="292"/>
                  <a:pt x="114" y="292"/>
                </a:cubicBezTo>
                <a:cubicBezTo>
                  <a:pt x="122" y="292"/>
                  <a:pt x="125" y="297"/>
                  <a:pt x="125" y="299"/>
                </a:cubicBezTo>
                <a:cubicBezTo>
                  <a:pt x="110" y="299"/>
                  <a:pt x="110" y="299"/>
                  <a:pt x="110" y="299"/>
                </a:cubicBezTo>
                <a:close/>
                <a:moveTo>
                  <a:pt x="94" y="314"/>
                </a:moveTo>
                <a:cubicBezTo>
                  <a:pt x="90" y="315"/>
                  <a:pt x="87" y="315"/>
                  <a:pt x="86" y="315"/>
                </a:cubicBezTo>
                <a:cubicBezTo>
                  <a:pt x="75" y="315"/>
                  <a:pt x="73" y="308"/>
                  <a:pt x="73" y="304"/>
                </a:cubicBezTo>
                <a:cubicBezTo>
                  <a:pt x="73" y="297"/>
                  <a:pt x="78" y="293"/>
                  <a:pt x="85" y="293"/>
                </a:cubicBezTo>
                <a:cubicBezTo>
                  <a:pt x="89" y="293"/>
                  <a:pt x="92" y="293"/>
                  <a:pt x="94" y="294"/>
                </a:cubicBezTo>
                <a:cubicBezTo>
                  <a:pt x="94" y="282"/>
                  <a:pt x="94" y="282"/>
                  <a:pt x="94" y="282"/>
                </a:cubicBezTo>
                <a:cubicBezTo>
                  <a:pt x="93" y="282"/>
                  <a:pt x="93" y="282"/>
                  <a:pt x="93" y="282"/>
                </a:cubicBezTo>
                <a:cubicBezTo>
                  <a:pt x="91" y="282"/>
                  <a:pt x="87" y="281"/>
                  <a:pt x="82" y="281"/>
                </a:cubicBezTo>
                <a:cubicBezTo>
                  <a:pt x="62" y="281"/>
                  <a:pt x="55" y="293"/>
                  <a:pt x="55" y="304"/>
                </a:cubicBezTo>
                <a:cubicBezTo>
                  <a:pt x="55" y="318"/>
                  <a:pt x="64" y="327"/>
                  <a:pt x="82" y="327"/>
                </a:cubicBezTo>
                <a:cubicBezTo>
                  <a:pt x="85" y="327"/>
                  <a:pt x="89" y="327"/>
                  <a:pt x="94" y="326"/>
                </a:cubicBezTo>
                <a:cubicBezTo>
                  <a:pt x="94" y="314"/>
                  <a:pt x="94" y="314"/>
                  <a:pt x="94" y="314"/>
                </a:cubicBezTo>
                <a:cubicBezTo>
                  <a:pt x="94" y="314"/>
                  <a:pt x="94" y="314"/>
                  <a:pt x="94" y="314"/>
                </a:cubicBezTo>
                <a:close/>
                <a:moveTo>
                  <a:pt x="27" y="292"/>
                </a:moveTo>
                <a:cubicBezTo>
                  <a:pt x="32" y="306"/>
                  <a:pt x="32" y="306"/>
                  <a:pt x="32" y="306"/>
                </a:cubicBezTo>
                <a:cubicBezTo>
                  <a:pt x="22" y="306"/>
                  <a:pt x="22" y="306"/>
                  <a:pt x="22" y="306"/>
                </a:cubicBezTo>
                <a:cubicBezTo>
                  <a:pt x="27" y="292"/>
                  <a:pt x="27" y="292"/>
                  <a:pt x="27" y="292"/>
                </a:cubicBezTo>
                <a:cubicBezTo>
                  <a:pt x="27" y="292"/>
                  <a:pt x="27" y="292"/>
                  <a:pt x="27" y="292"/>
                </a:cubicBezTo>
                <a:close/>
                <a:moveTo>
                  <a:pt x="16" y="282"/>
                </a:moveTo>
                <a:cubicBezTo>
                  <a:pt x="0" y="327"/>
                  <a:pt x="0" y="327"/>
                  <a:pt x="0" y="327"/>
                </a:cubicBezTo>
                <a:cubicBezTo>
                  <a:pt x="17" y="327"/>
                  <a:pt x="17" y="327"/>
                  <a:pt x="17" y="327"/>
                </a:cubicBezTo>
                <a:cubicBezTo>
                  <a:pt x="20" y="317"/>
                  <a:pt x="20" y="317"/>
                  <a:pt x="20" y="317"/>
                </a:cubicBezTo>
                <a:cubicBezTo>
                  <a:pt x="34" y="317"/>
                  <a:pt x="34" y="317"/>
                  <a:pt x="34" y="317"/>
                </a:cubicBezTo>
                <a:cubicBezTo>
                  <a:pt x="37" y="327"/>
                  <a:pt x="37" y="327"/>
                  <a:pt x="37" y="327"/>
                </a:cubicBezTo>
                <a:cubicBezTo>
                  <a:pt x="55" y="327"/>
                  <a:pt x="55" y="327"/>
                  <a:pt x="55" y="327"/>
                </a:cubicBezTo>
                <a:cubicBezTo>
                  <a:pt x="39" y="282"/>
                  <a:pt x="39" y="282"/>
                  <a:pt x="39" y="282"/>
                </a:cubicBezTo>
                <a:cubicBezTo>
                  <a:pt x="16" y="282"/>
                  <a:pt x="16" y="282"/>
                  <a:pt x="16" y="282"/>
                </a:cubicBezTo>
                <a:close/>
                <a:moveTo>
                  <a:pt x="279" y="282"/>
                </a:moveTo>
                <a:cubicBezTo>
                  <a:pt x="279" y="327"/>
                  <a:pt x="279" y="327"/>
                  <a:pt x="279" y="327"/>
                </a:cubicBezTo>
                <a:cubicBezTo>
                  <a:pt x="318" y="327"/>
                  <a:pt x="318" y="327"/>
                  <a:pt x="318" y="327"/>
                </a:cubicBezTo>
                <a:cubicBezTo>
                  <a:pt x="318" y="316"/>
                  <a:pt x="318" y="316"/>
                  <a:pt x="318" y="316"/>
                </a:cubicBezTo>
                <a:cubicBezTo>
                  <a:pt x="296" y="316"/>
                  <a:pt x="296" y="316"/>
                  <a:pt x="296" y="316"/>
                </a:cubicBezTo>
                <a:cubicBezTo>
                  <a:pt x="296" y="309"/>
                  <a:pt x="296" y="309"/>
                  <a:pt x="296" y="309"/>
                </a:cubicBezTo>
                <a:cubicBezTo>
                  <a:pt x="317" y="309"/>
                  <a:pt x="317" y="309"/>
                  <a:pt x="317" y="309"/>
                </a:cubicBezTo>
                <a:cubicBezTo>
                  <a:pt x="317" y="299"/>
                  <a:pt x="317" y="299"/>
                  <a:pt x="317" y="299"/>
                </a:cubicBezTo>
                <a:cubicBezTo>
                  <a:pt x="296" y="299"/>
                  <a:pt x="296" y="299"/>
                  <a:pt x="296" y="299"/>
                </a:cubicBezTo>
                <a:cubicBezTo>
                  <a:pt x="296" y="292"/>
                  <a:pt x="296" y="292"/>
                  <a:pt x="296" y="292"/>
                </a:cubicBezTo>
                <a:cubicBezTo>
                  <a:pt x="318" y="292"/>
                  <a:pt x="318" y="292"/>
                  <a:pt x="318" y="292"/>
                </a:cubicBezTo>
                <a:cubicBezTo>
                  <a:pt x="318" y="282"/>
                  <a:pt x="318" y="282"/>
                  <a:pt x="318" y="282"/>
                </a:cubicBezTo>
                <a:cubicBezTo>
                  <a:pt x="279" y="282"/>
                  <a:pt x="279" y="282"/>
                  <a:pt x="279" y="282"/>
                </a:cubicBezTo>
                <a:close/>
                <a:moveTo>
                  <a:pt x="268" y="283"/>
                </a:moveTo>
                <a:cubicBezTo>
                  <a:pt x="263" y="281"/>
                  <a:pt x="258" y="281"/>
                  <a:pt x="253" y="281"/>
                </a:cubicBezTo>
                <a:cubicBezTo>
                  <a:pt x="234" y="281"/>
                  <a:pt x="230" y="289"/>
                  <a:pt x="230" y="296"/>
                </a:cubicBezTo>
                <a:cubicBezTo>
                  <a:pt x="230" y="307"/>
                  <a:pt x="240" y="308"/>
                  <a:pt x="246" y="310"/>
                </a:cubicBezTo>
                <a:cubicBezTo>
                  <a:pt x="250" y="310"/>
                  <a:pt x="254" y="311"/>
                  <a:pt x="254" y="313"/>
                </a:cubicBezTo>
                <a:cubicBezTo>
                  <a:pt x="254" y="316"/>
                  <a:pt x="249" y="317"/>
                  <a:pt x="246" y="317"/>
                </a:cubicBezTo>
                <a:cubicBezTo>
                  <a:pt x="242" y="317"/>
                  <a:pt x="237" y="316"/>
                  <a:pt x="231" y="314"/>
                </a:cubicBezTo>
                <a:cubicBezTo>
                  <a:pt x="231" y="325"/>
                  <a:pt x="231" y="325"/>
                  <a:pt x="231" y="325"/>
                </a:cubicBezTo>
                <a:cubicBezTo>
                  <a:pt x="238" y="327"/>
                  <a:pt x="245" y="327"/>
                  <a:pt x="249" y="327"/>
                </a:cubicBezTo>
                <a:cubicBezTo>
                  <a:pt x="269" y="327"/>
                  <a:pt x="271" y="317"/>
                  <a:pt x="271" y="312"/>
                </a:cubicBezTo>
                <a:cubicBezTo>
                  <a:pt x="271" y="301"/>
                  <a:pt x="261" y="299"/>
                  <a:pt x="253" y="298"/>
                </a:cubicBezTo>
                <a:cubicBezTo>
                  <a:pt x="250" y="297"/>
                  <a:pt x="247" y="297"/>
                  <a:pt x="247" y="295"/>
                </a:cubicBezTo>
                <a:cubicBezTo>
                  <a:pt x="247" y="292"/>
                  <a:pt x="251" y="292"/>
                  <a:pt x="255" y="292"/>
                </a:cubicBezTo>
                <a:cubicBezTo>
                  <a:pt x="261" y="292"/>
                  <a:pt x="265" y="293"/>
                  <a:pt x="268" y="294"/>
                </a:cubicBezTo>
                <a:cubicBezTo>
                  <a:pt x="268" y="283"/>
                  <a:pt x="268" y="283"/>
                  <a:pt x="268" y="283"/>
                </a:cubicBezTo>
                <a:cubicBezTo>
                  <a:pt x="268" y="283"/>
                  <a:pt x="268" y="283"/>
                  <a:pt x="268" y="283"/>
                </a:cubicBezTo>
                <a:close/>
                <a:moveTo>
                  <a:pt x="198" y="292"/>
                </a:moveTo>
                <a:cubicBezTo>
                  <a:pt x="203" y="306"/>
                  <a:pt x="203" y="306"/>
                  <a:pt x="203" y="306"/>
                </a:cubicBezTo>
                <a:cubicBezTo>
                  <a:pt x="193" y="306"/>
                  <a:pt x="193" y="306"/>
                  <a:pt x="193" y="306"/>
                </a:cubicBezTo>
                <a:cubicBezTo>
                  <a:pt x="198" y="292"/>
                  <a:pt x="198" y="292"/>
                  <a:pt x="198" y="292"/>
                </a:cubicBezTo>
                <a:cubicBezTo>
                  <a:pt x="198" y="292"/>
                  <a:pt x="198" y="292"/>
                  <a:pt x="198" y="292"/>
                </a:cubicBezTo>
                <a:close/>
                <a:moveTo>
                  <a:pt x="187" y="282"/>
                </a:moveTo>
                <a:cubicBezTo>
                  <a:pt x="171" y="327"/>
                  <a:pt x="171" y="327"/>
                  <a:pt x="171" y="327"/>
                </a:cubicBezTo>
                <a:cubicBezTo>
                  <a:pt x="188" y="327"/>
                  <a:pt x="188" y="327"/>
                  <a:pt x="188" y="327"/>
                </a:cubicBezTo>
                <a:cubicBezTo>
                  <a:pt x="191" y="317"/>
                  <a:pt x="191" y="317"/>
                  <a:pt x="191" y="317"/>
                </a:cubicBezTo>
                <a:cubicBezTo>
                  <a:pt x="205" y="317"/>
                  <a:pt x="205" y="317"/>
                  <a:pt x="205" y="317"/>
                </a:cubicBezTo>
                <a:cubicBezTo>
                  <a:pt x="208" y="327"/>
                  <a:pt x="208" y="327"/>
                  <a:pt x="208" y="327"/>
                </a:cubicBezTo>
                <a:cubicBezTo>
                  <a:pt x="226" y="327"/>
                  <a:pt x="226" y="327"/>
                  <a:pt x="226" y="327"/>
                </a:cubicBezTo>
                <a:cubicBezTo>
                  <a:pt x="210" y="282"/>
                  <a:pt x="210" y="282"/>
                  <a:pt x="210" y="282"/>
                </a:cubicBezTo>
                <a:cubicBezTo>
                  <a:pt x="187" y="282"/>
                  <a:pt x="187" y="282"/>
                  <a:pt x="187" y="282"/>
                </a:cubicBezTo>
                <a:close/>
                <a:moveTo>
                  <a:pt x="159" y="299"/>
                </a:moveTo>
                <a:cubicBezTo>
                  <a:pt x="162" y="299"/>
                  <a:pt x="165" y="302"/>
                  <a:pt x="165" y="305"/>
                </a:cubicBezTo>
                <a:cubicBezTo>
                  <a:pt x="165" y="309"/>
                  <a:pt x="162" y="311"/>
                  <a:pt x="159" y="311"/>
                </a:cubicBezTo>
                <a:cubicBezTo>
                  <a:pt x="156" y="311"/>
                  <a:pt x="153" y="309"/>
                  <a:pt x="153" y="305"/>
                </a:cubicBezTo>
                <a:cubicBezTo>
                  <a:pt x="153" y="302"/>
                  <a:pt x="156" y="299"/>
                  <a:pt x="159" y="299"/>
                </a:cubicBezTo>
                <a:cubicBezTo>
                  <a:pt x="159" y="299"/>
                  <a:pt x="159" y="299"/>
                  <a:pt x="159" y="299"/>
                </a:cubicBezTo>
                <a:cubicBezTo>
                  <a:pt x="159" y="299"/>
                  <a:pt x="159" y="299"/>
                  <a:pt x="159" y="299"/>
                </a:cubicBezTo>
                <a:close/>
              </a:path>
            </a:pathLst>
          </a:custGeom>
          <a:solidFill>
            <a:srgbClr val="0035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30" tIns="45716" rIns="91430" bIns="45716"/>
          <a:lstStyle/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414142"/>
              </a:solidFill>
            </a:endParaRPr>
          </a:p>
        </p:txBody>
      </p:sp>
      <p:sp>
        <p:nvSpPr>
          <p:cNvPr id="4" name="Freeform 14"/>
          <p:cNvSpPr>
            <a:spLocks noEditPoints="1"/>
          </p:cNvSpPr>
          <p:nvPr userDrawn="1"/>
        </p:nvSpPr>
        <p:spPr bwMode="auto">
          <a:xfrm>
            <a:off x="790575" y="1120775"/>
            <a:ext cx="7112000" cy="228600"/>
          </a:xfrm>
          <a:custGeom>
            <a:avLst/>
            <a:gdLst>
              <a:gd name="T0" fmla="*/ 2147483647 w 5973"/>
              <a:gd name="T1" fmla="*/ 2147483647 h 144"/>
              <a:gd name="T2" fmla="*/ 2147483647 w 5973"/>
              <a:gd name="T3" fmla="*/ 2147483647 h 144"/>
              <a:gd name="T4" fmla="*/ 2147483647 w 5973"/>
              <a:gd name="T5" fmla="*/ 2147483647 h 144"/>
              <a:gd name="T6" fmla="*/ 0 w 5973"/>
              <a:gd name="T7" fmla="*/ 2147483647 h 144"/>
              <a:gd name="T8" fmla="*/ 2147483647 w 5973"/>
              <a:gd name="T9" fmla="*/ 2147483647 h 144"/>
              <a:gd name="T10" fmla="*/ 2147483647 w 5973"/>
              <a:gd name="T11" fmla="*/ 2147483647 h 144"/>
              <a:gd name="T12" fmla="*/ 2147483647 w 5973"/>
              <a:gd name="T13" fmla="*/ 2147483647 h 144"/>
              <a:gd name="T14" fmla="*/ 2147483647 w 5973"/>
              <a:gd name="T15" fmla="*/ 2147483647 h 144"/>
              <a:gd name="T16" fmla="*/ 2147483647 w 5973"/>
              <a:gd name="T17" fmla="*/ 2147483647 h 144"/>
              <a:gd name="T18" fmla="*/ 2147483647 w 5973"/>
              <a:gd name="T19" fmla="*/ 2147483647 h 144"/>
              <a:gd name="T20" fmla="*/ 2147483647 w 5973"/>
              <a:gd name="T21" fmla="*/ 0 h 144"/>
              <a:gd name="T22" fmla="*/ 2147483647 w 5973"/>
              <a:gd name="T23" fmla="*/ 2147483647 h 144"/>
              <a:gd name="T24" fmla="*/ 2147483647 w 5973"/>
              <a:gd name="T25" fmla="*/ 2147483647 h 144"/>
              <a:gd name="T26" fmla="*/ 2147483647 w 5973"/>
              <a:gd name="T27" fmla="*/ 0 h 144"/>
              <a:gd name="T28" fmla="*/ 2147483647 w 5973"/>
              <a:gd name="T29" fmla="*/ 0 h 14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5973" h="144">
                <a:moveTo>
                  <a:pt x="23" y="108"/>
                </a:moveTo>
                <a:lnTo>
                  <a:pt x="5905" y="108"/>
                </a:lnTo>
                <a:lnTo>
                  <a:pt x="5882" y="144"/>
                </a:lnTo>
                <a:lnTo>
                  <a:pt x="0" y="144"/>
                </a:lnTo>
                <a:lnTo>
                  <a:pt x="23" y="108"/>
                </a:lnTo>
                <a:close/>
                <a:moveTo>
                  <a:pt x="35" y="90"/>
                </a:moveTo>
                <a:lnTo>
                  <a:pt x="5916" y="90"/>
                </a:lnTo>
                <a:lnTo>
                  <a:pt x="5939" y="54"/>
                </a:lnTo>
                <a:lnTo>
                  <a:pt x="57" y="54"/>
                </a:lnTo>
                <a:lnTo>
                  <a:pt x="35" y="90"/>
                </a:lnTo>
                <a:close/>
                <a:moveTo>
                  <a:pt x="92" y="0"/>
                </a:moveTo>
                <a:lnTo>
                  <a:pt x="69" y="36"/>
                </a:lnTo>
                <a:lnTo>
                  <a:pt x="5951" y="36"/>
                </a:lnTo>
                <a:lnTo>
                  <a:pt x="5973" y="0"/>
                </a:lnTo>
                <a:lnTo>
                  <a:pt x="92" y="0"/>
                </a:lnTo>
                <a:close/>
              </a:path>
            </a:pathLst>
          </a:custGeom>
          <a:solidFill>
            <a:srgbClr val="E0F1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30" tIns="45716" rIns="91430" bIns="45716"/>
          <a:lstStyle/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414142"/>
              </a:solidFill>
            </a:endParaRPr>
          </a:p>
        </p:txBody>
      </p:sp>
      <p:grpSp>
        <p:nvGrpSpPr>
          <p:cNvPr id="5" name="Группа 9"/>
          <p:cNvGrpSpPr>
            <a:grpSpLocks/>
          </p:cNvGrpSpPr>
          <p:nvPr userDrawn="1"/>
        </p:nvGrpSpPr>
        <p:grpSpPr bwMode="auto">
          <a:xfrm>
            <a:off x="8758238" y="6324600"/>
            <a:ext cx="385762" cy="233363"/>
            <a:chOff x="11674475" y="6324600"/>
            <a:chExt cx="514350" cy="233363"/>
          </a:xfrm>
        </p:grpSpPr>
        <p:sp>
          <p:nvSpPr>
            <p:cNvPr id="6" name="Freeform 16"/>
            <p:cNvSpPr>
              <a:spLocks/>
            </p:cNvSpPr>
            <p:nvPr userDrawn="1"/>
          </p:nvSpPr>
          <p:spPr bwMode="auto">
            <a:xfrm>
              <a:off x="11674475" y="6497638"/>
              <a:ext cx="514350" cy="60325"/>
            </a:xfrm>
            <a:custGeom>
              <a:avLst/>
              <a:gdLst>
                <a:gd name="T0" fmla="*/ 0 w 216"/>
                <a:gd name="T1" fmla="*/ 2147483647 h 25"/>
                <a:gd name="T2" fmla="*/ 0 w 216"/>
                <a:gd name="T3" fmla="*/ 2147483647 h 25"/>
                <a:gd name="T4" fmla="*/ 2147483647 w 216"/>
                <a:gd name="T5" fmla="*/ 0 h 25"/>
                <a:gd name="T6" fmla="*/ 2147483647 w 216"/>
                <a:gd name="T7" fmla="*/ 0 h 25"/>
                <a:gd name="T8" fmla="*/ 2147483647 w 216"/>
                <a:gd name="T9" fmla="*/ 0 h 25"/>
                <a:gd name="T10" fmla="*/ 2147483647 w 216"/>
                <a:gd name="T11" fmla="*/ 2147483647 h 25"/>
                <a:gd name="T12" fmla="*/ 0 w 216"/>
                <a:gd name="T13" fmla="*/ 2147483647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6" h="25"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5" y="22"/>
                    <a:pt x="28" y="13"/>
                    <a:pt x="36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16" y="25"/>
                    <a:pt x="216" y="25"/>
                    <a:pt x="216" y="25"/>
                  </a:cubicBezTo>
                  <a:cubicBezTo>
                    <a:pt x="0" y="25"/>
                    <a:pt x="0" y="25"/>
                    <a:pt x="0" y="25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281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414142"/>
                </a:solidFill>
              </a:endParaRPr>
            </a:p>
          </p:txBody>
        </p:sp>
        <p:sp>
          <p:nvSpPr>
            <p:cNvPr id="7" name="Freeform 17"/>
            <p:cNvSpPr>
              <a:spLocks/>
            </p:cNvSpPr>
            <p:nvPr userDrawn="1"/>
          </p:nvSpPr>
          <p:spPr bwMode="auto">
            <a:xfrm>
              <a:off x="11674475" y="6324600"/>
              <a:ext cx="514350" cy="58738"/>
            </a:xfrm>
            <a:custGeom>
              <a:avLst/>
              <a:gdLst>
                <a:gd name="T0" fmla="*/ 2147483647 w 216"/>
                <a:gd name="T1" fmla="*/ 0 h 25"/>
                <a:gd name="T2" fmla="*/ 2147483647 w 216"/>
                <a:gd name="T3" fmla="*/ 2147483647 h 25"/>
                <a:gd name="T4" fmla="*/ 2147483647 w 216"/>
                <a:gd name="T5" fmla="*/ 2147483647 h 25"/>
                <a:gd name="T6" fmla="*/ 0 w 216"/>
                <a:gd name="T7" fmla="*/ 0 h 25"/>
                <a:gd name="T8" fmla="*/ 2147483647 w 216"/>
                <a:gd name="T9" fmla="*/ 0 h 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6" h="25">
                  <a:moveTo>
                    <a:pt x="216" y="0"/>
                  </a:moveTo>
                  <a:cubicBezTo>
                    <a:pt x="216" y="25"/>
                    <a:pt x="216" y="25"/>
                    <a:pt x="21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28" y="12"/>
                    <a:pt x="15" y="3"/>
                    <a:pt x="0" y="0"/>
                  </a:cubicBezTo>
                  <a:cubicBezTo>
                    <a:pt x="216" y="0"/>
                    <a:pt x="216" y="0"/>
                    <a:pt x="216" y="0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281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414142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 userDrawn="1"/>
          </p:nvSpPr>
          <p:spPr bwMode="auto">
            <a:xfrm>
              <a:off x="11769724" y="6411913"/>
              <a:ext cx="419101" cy="57150"/>
            </a:xfrm>
            <a:custGeom>
              <a:avLst/>
              <a:gdLst>
                <a:gd name="T0" fmla="*/ 0 w 176"/>
                <a:gd name="T1" fmla="*/ 2147483647 h 24"/>
                <a:gd name="T2" fmla="*/ 0 w 176"/>
                <a:gd name="T3" fmla="*/ 2147483647 h 24"/>
                <a:gd name="T4" fmla="*/ 2147483647 w 176"/>
                <a:gd name="T5" fmla="*/ 2147483647 h 24"/>
                <a:gd name="T6" fmla="*/ 0 w 176"/>
                <a:gd name="T7" fmla="*/ 0 h 24"/>
                <a:gd name="T8" fmla="*/ 2147483647 w 176"/>
                <a:gd name="T9" fmla="*/ 0 h 24"/>
                <a:gd name="T10" fmla="*/ 2147483647 w 176"/>
                <a:gd name="T11" fmla="*/ 2147483647 h 24"/>
                <a:gd name="T12" fmla="*/ 0 w 176"/>
                <a:gd name="T13" fmla="*/ 2147483647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6" h="24"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1" y="20"/>
                    <a:pt x="2" y="16"/>
                    <a:pt x="2" y="12"/>
                  </a:cubicBezTo>
                  <a:cubicBezTo>
                    <a:pt x="2" y="8"/>
                    <a:pt x="1" y="4"/>
                    <a:pt x="0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76" y="24"/>
                    <a:pt x="176" y="24"/>
                    <a:pt x="176" y="24"/>
                  </a:cubicBezTo>
                  <a:cubicBezTo>
                    <a:pt x="0" y="24"/>
                    <a:pt x="0" y="24"/>
                    <a:pt x="0" y="24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281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414142"/>
                </a:solidFill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3694" y="365128"/>
            <a:ext cx="7084915" cy="755649"/>
          </a:xfrm>
        </p:spPr>
        <p:txBody>
          <a:bodyPr anchor="b">
            <a:normAutofit/>
          </a:bodyPr>
          <a:lstStyle>
            <a:lvl1pPr>
              <a:defRPr sz="3200" cap="all" baseline="0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9" name="Номер слайда 18"/>
          <p:cNvSpPr>
            <a:spLocks noGrp="1"/>
          </p:cNvSpPr>
          <p:nvPr>
            <p:ph type="sldNum" sz="quarter" idx="10"/>
          </p:nvPr>
        </p:nvSpPr>
        <p:spPr>
          <a:xfrm>
            <a:off x="8489950" y="6324600"/>
            <a:ext cx="339725" cy="233363"/>
          </a:xfrm>
        </p:spPr>
        <p:txBody>
          <a:bodyPr/>
          <a:lstStyle>
            <a:lvl1pPr>
              <a:defRPr sz="13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39E84D1-0E24-47F3-A91F-DC218AE512CE}" type="slidenum">
              <a:rPr lang="ru-RU" alt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47368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navigation8" descr="ujkm,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93688"/>
            <a:ext cx="1674813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2775" y="2181226"/>
            <a:ext cx="8280400" cy="1031875"/>
          </a:xfrm>
          <a:ln/>
        </p:spPr>
        <p:txBody>
          <a:bodyPr/>
          <a:lstStyle>
            <a:lvl1pPr>
              <a:lnSpc>
                <a:spcPct val="130000"/>
              </a:lnSpc>
              <a:defRPr sz="1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2776" y="3284539"/>
            <a:ext cx="3743325" cy="649287"/>
          </a:xfrm>
          <a:ln/>
        </p:spPr>
        <p:txBody>
          <a:bodyPr anchor="ctr"/>
          <a:lstStyle>
            <a:lvl1pPr marL="0" indent="0">
              <a:buFontTx/>
              <a:buNone/>
              <a:defRPr sz="1400" b="1">
                <a:solidFill>
                  <a:schemeClr val="bg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689234058"/>
      </p:ext>
    </p:extLst>
  </p:cSld>
  <p:clrMapOvr>
    <a:masterClrMapping/>
  </p:clrMapOvr>
  <p:transition>
    <p:fade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ED2AA-50A8-41B7-BBE3-45651340ED3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54167619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152" indent="0">
              <a:buNone/>
              <a:defRPr sz="1800"/>
            </a:lvl2pPr>
            <a:lvl3pPr marL="914303" indent="0">
              <a:buNone/>
              <a:defRPr sz="1600"/>
            </a:lvl3pPr>
            <a:lvl4pPr marL="1371455" indent="0">
              <a:buNone/>
              <a:defRPr sz="1400"/>
            </a:lvl4pPr>
            <a:lvl5pPr marL="1828606" indent="0">
              <a:buNone/>
              <a:defRPr sz="1400"/>
            </a:lvl5pPr>
            <a:lvl6pPr marL="2285758" indent="0">
              <a:buNone/>
              <a:defRPr sz="1400"/>
            </a:lvl6pPr>
            <a:lvl7pPr marL="2742909" indent="0">
              <a:buNone/>
              <a:defRPr sz="1400"/>
            </a:lvl7pPr>
            <a:lvl8pPr marL="3200061" indent="0">
              <a:buNone/>
              <a:defRPr sz="1400"/>
            </a:lvl8pPr>
            <a:lvl9pPr marL="3657212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82B49-2402-4F40-A8DF-CD94F857F9C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36742577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8314" y="1125539"/>
            <a:ext cx="4135437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6150" y="1125539"/>
            <a:ext cx="4137025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02A05-A432-4E9D-9576-38D05F5214A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05150901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2" indent="0">
              <a:buNone/>
              <a:defRPr sz="2000" b="1"/>
            </a:lvl2pPr>
            <a:lvl3pPr marL="914303" indent="0">
              <a:buNone/>
              <a:defRPr sz="1800" b="1"/>
            </a:lvl3pPr>
            <a:lvl4pPr marL="1371455" indent="0">
              <a:buNone/>
              <a:defRPr sz="1600" b="1"/>
            </a:lvl4pPr>
            <a:lvl5pPr marL="1828606" indent="0">
              <a:buNone/>
              <a:defRPr sz="1600" b="1"/>
            </a:lvl5pPr>
            <a:lvl6pPr marL="2285758" indent="0">
              <a:buNone/>
              <a:defRPr sz="1600" b="1"/>
            </a:lvl6pPr>
            <a:lvl7pPr marL="2742909" indent="0">
              <a:buNone/>
              <a:defRPr sz="1600" b="1"/>
            </a:lvl7pPr>
            <a:lvl8pPr marL="3200061" indent="0">
              <a:buNone/>
              <a:defRPr sz="1600" b="1"/>
            </a:lvl8pPr>
            <a:lvl9pPr marL="365721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2" indent="0">
              <a:buNone/>
              <a:defRPr sz="2000" b="1"/>
            </a:lvl2pPr>
            <a:lvl3pPr marL="914303" indent="0">
              <a:buNone/>
              <a:defRPr sz="1800" b="1"/>
            </a:lvl3pPr>
            <a:lvl4pPr marL="1371455" indent="0">
              <a:buNone/>
              <a:defRPr sz="1600" b="1"/>
            </a:lvl4pPr>
            <a:lvl5pPr marL="1828606" indent="0">
              <a:buNone/>
              <a:defRPr sz="1600" b="1"/>
            </a:lvl5pPr>
            <a:lvl6pPr marL="2285758" indent="0">
              <a:buNone/>
              <a:defRPr sz="1600" b="1"/>
            </a:lvl6pPr>
            <a:lvl7pPr marL="2742909" indent="0">
              <a:buNone/>
              <a:defRPr sz="1600" b="1"/>
            </a:lvl7pPr>
            <a:lvl8pPr marL="3200061" indent="0">
              <a:buNone/>
              <a:defRPr sz="1600" b="1"/>
            </a:lvl8pPr>
            <a:lvl9pPr marL="365721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693FB9-AE95-492C-B260-E5D6624C4E9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98845139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9A0B57-6F48-49F7-A30D-7E61580CFD8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25843637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2BFB2-E4AC-4600-AE9F-2F6435A9554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31720623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2" indent="0">
              <a:buNone/>
              <a:defRPr sz="1200"/>
            </a:lvl2pPr>
            <a:lvl3pPr marL="914303" indent="0">
              <a:buNone/>
              <a:defRPr sz="1000"/>
            </a:lvl3pPr>
            <a:lvl4pPr marL="1371455" indent="0">
              <a:buNone/>
              <a:defRPr sz="900"/>
            </a:lvl4pPr>
            <a:lvl5pPr marL="1828606" indent="0">
              <a:buNone/>
              <a:defRPr sz="900"/>
            </a:lvl5pPr>
            <a:lvl6pPr marL="2285758" indent="0">
              <a:buNone/>
              <a:defRPr sz="900"/>
            </a:lvl6pPr>
            <a:lvl7pPr marL="2742909" indent="0">
              <a:buNone/>
              <a:defRPr sz="900"/>
            </a:lvl7pPr>
            <a:lvl8pPr marL="3200061" indent="0">
              <a:buNone/>
              <a:defRPr sz="900"/>
            </a:lvl8pPr>
            <a:lvl9pPr marL="365721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93178-D87A-456E-8D4E-E29F1B10255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1514081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 hasCustomPrompt="1"/>
          </p:nvPr>
        </p:nvSpPr>
        <p:spPr>
          <a:xfrm>
            <a:off x="5416061" y="2057398"/>
            <a:ext cx="2371945" cy="4053256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latin typeface="Arial" charset="0"/>
                <a:cs typeface="Arial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993530" y="2057398"/>
            <a:ext cx="4212000" cy="4053256"/>
          </a:xfrm>
        </p:spPr>
        <p:txBody>
          <a:bodyPr/>
          <a:lstStyle>
            <a:lvl1pPr marL="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ru-RU" dirty="0"/>
          </a:p>
        </p:txBody>
      </p:sp>
      <p:grpSp>
        <p:nvGrpSpPr>
          <p:cNvPr id="19" name="Группа 18"/>
          <p:cNvGrpSpPr/>
          <p:nvPr userDrawn="1"/>
        </p:nvGrpSpPr>
        <p:grpSpPr>
          <a:xfrm>
            <a:off x="8758234" y="6324603"/>
            <a:ext cx="385773" cy="233363"/>
            <a:chOff x="11674462" y="6324600"/>
            <a:chExt cx="514363" cy="233363"/>
          </a:xfrm>
        </p:grpSpPr>
        <p:sp>
          <p:nvSpPr>
            <p:cNvPr id="20" name="Freeform 16"/>
            <p:cNvSpPr/>
            <p:nvPr userDrawn="1"/>
          </p:nvSpPr>
          <p:spPr bwMode="auto">
            <a:xfrm>
              <a:off x="11674467" y="6497638"/>
              <a:ext cx="514350" cy="60325"/>
            </a:xfrm>
            <a:custGeom>
              <a:avLst/>
              <a:gdLst>
                <a:gd name="T0" fmla="*/ 0 w 216"/>
                <a:gd name="T1" fmla="*/ 25 h 25"/>
                <a:gd name="T2" fmla="*/ 0 w 216"/>
                <a:gd name="T3" fmla="*/ 25 h 25"/>
                <a:gd name="T4" fmla="*/ 36 w 216"/>
                <a:gd name="T5" fmla="*/ 0 h 25"/>
                <a:gd name="T6" fmla="*/ 216 w 216"/>
                <a:gd name="T7" fmla="*/ 0 h 25"/>
                <a:gd name="T8" fmla="*/ 216 w 216"/>
                <a:gd name="T9" fmla="*/ 0 h 25"/>
                <a:gd name="T10" fmla="*/ 216 w 216"/>
                <a:gd name="T11" fmla="*/ 25 h 25"/>
                <a:gd name="T12" fmla="*/ 0 w 216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25"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5" y="22"/>
                    <a:pt x="28" y="13"/>
                    <a:pt x="36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16" y="25"/>
                    <a:pt x="216" y="25"/>
                    <a:pt x="216" y="25"/>
                  </a:cubicBezTo>
                  <a:cubicBezTo>
                    <a:pt x="0" y="25"/>
                    <a:pt x="0" y="25"/>
                    <a:pt x="0" y="25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 sz="1800" dirty="0"/>
            </a:p>
          </p:txBody>
        </p:sp>
        <p:sp>
          <p:nvSpPr>
            <p:cNvPr id="21" name="Freeform 17"/>
            <p:cNvSpPr/>
            <p:nvPr userDrawn="1"/>
          </p:nvSpPr>
          <p:spPr bwMode="auto">
            <a:xfrm>
              <a:off x="11674462" y="6324600"/>
              <a:ext cx="514349" cy="58738"/>
            </a:xfrm>
            <a:custGeom>
              <a:avLst/>
              <a:gdLst>
                <a:gd name="T0" fmla="*/ 216 w 216"/>
                <a:gd name="T1" fmla="*/ 0 h 25"/>
                <a:gd name="T2" fmla="*/ 216 w 216"/>
                <a:gd name="T3" fmla="*/ 25 h 25"/>
                <a:gd name="T4" fmla="*/ 36 w 216"/>
                <a:gd name="T5" fmla="*/ 25 h 25"/>
                <a:gd name="T6" fmla="*/ 0 w 216"/>
                <a:gd name="T7" fmla="*/ 0 h 25"/>
                <a:gd name="T8" fmla="*/ 216 w 216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25">
                  <a:moveTo>
                    <a:pt x="216" y="0"/>
                  </a:moveTo>
                  <a:cubicBezTo>
                    <a:pt x="216" y="25"/>
                    <a:pt x="216" y="25"/>
                    <a:pt x="21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28" y="12"/>
                    <a:pt x="15" y="3"/>
                    <a:pt x="0" y="0"/>
                  </a:cubicBezTo>
                  <a:cubicBezTo>
                    <a:pt x="216" y="0"/>
                    <a:pt x="216" y="0"/>
                    <a:pt x="216" y="0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 sz="1800" dirty="0"/>
            </a:p>
          </p:txBody>
        </p:sp>
        <p:sp>
          <p:nvSpPr>
            <p:cNvPr id="22" name="Freeform 18"/>
            <p:cNvSpPr/>
            <p:nvPr userDrawn="1"/>
          </p:nvSpPr>
          <p:spPr bwMode="auto">
            <a:xfrm>
              <a:off x="11769726" y="6411913"/>
              <a:ext cx="419099" cy="57150"/>
            </a:xfrm>
            <a:custGeom>
              <a:avLst/>
              <a:gdLst>
                <a:gd name="T0" fmla="*/ 0 w 176"/>
                <a:gd name="T1" fmla="*/ 24 h 24"/>
                <a:gd name="T2" fmla="*/ 0 w 176"/>
                <a:gd name="T3" fmla="*/ 24 h 24"/>
                <a:gd name="T4" fmla="*/ 2 w 176"/>
                <a:gd name="T5" fmla="*/ 12 h 24"/>
                <a:gd name="T6" fmla="*/ 0 w 176"/>
                <a:gd name="T7" fmla="*/ 0 h 24"/>
                <a:gd name="T8" fmla="*/ 176 w 176"/>
                <a:gd name="T9" fmla="*/ 0 h 24"/>
                <a:gd name="T10" fmla="*/ 176 w 176"/>
                <a:gd name="T11" fmla="*/ 24 h 24"/>
                <a:gd name="T12" fmla="*/ 0 w 176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24"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1" y="20"/>
                    <a:pt x="2" y="16"/>
                    <a:pt x="2" y="12"/>
                  </a:cubicBezTo>
                  <a:cubicBezTo>
                    <a:pt x="2" y="8"/>
                    <a:pt x="1" y="4"/>
                    <a:pt x="0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76" y="24"/>
                    <a:pt x="176" y="24"/>
                    <a:pt x="176" y="24"/>
                  </a:cubicBezTo>
                  <a:cubicBezTo>
                    <a:pt x="0" y="24"/>
                    <a:pt x="0" y="24"/>
                    <a:pt x="0" y="24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 sz="1800" dirty="0"/>
            </a:p>
          </p:txBody>
        </p:sp>
      </p:grpSp>
      <p:sp>
        <p:nvSpPr>
          <p:cNvPr id="23" name="Подзаголовок 2"/>
          <p:cNvSpPr>
            <a:spLocks noGrp="1"/>
          </p:cNvSpPr>
          <p:nvPr>
            <p:ph type="subTitle" idx="13" hasCustomPrompt="1"/>
          </p:nvPr>
        </p:nvSpPr>
        <p:spPr>
          <a:xfrm>
            <a:off x="1011115" y="1566206"/>
            <a:ext cx="6781681" cy="303213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80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2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04935" y="365129"/>
            <a:ext cx="6807252" cy="755649"/>
          </a:xfrm>
        </p:spPr>
        <p:txBody>
          <a:bodyPr anchor="b" anchorCtr="0">
            <a:normAutofit/>
          </a:bodyPr>
          <a:lstStyle>
            <a:lvl1pPr>
              <a:defRPr sz="3000" cap="all" baseline="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26" name="Freeform 5"/>
          <p:cNvSpPr>
            <a:spLocks noEditPoints="1"/>
          </p:cNvSpPr>
          <p:nvPr userDrawn="1"/>
        </p:nvSpPr>
        <p:spPr bwMode="auto">
          <a:xfrm>
            <a:off x="7811477" y="877888"/>
            <a:ext cx="1141413" cy="784226"/>
          </a:xfrm>
          <a:custGeom>
            <a:avLst/>
            <a:gdLst>
              <a:gd name="T0" fmla="*/ 360 w 471"/>
              <a:gd name="T1" fmla="*/ 321 h 321"/>
              <a:gd name="T2" fmla="*/ 163 w 471"/>
              <a:gd name="T3" fmla="*/ 0 h 321"/>
              <a:gd name="T4" fmla="*/ 326 w 471"/>
              <a:gd name="T5" fmla="*/ 265 h 321"/>
              <a:gd name="T6" fmla="*/ 254 w 471"/>
              <a:gd name="T7" fmla="*/ 153 h 321"/>
              <a:gd name="T8" fmla="*/ 246 w 471"/>
              <a:gd name="T9" fmla="*/ 127 h 321"/>
              <a:gd name="T10" fmla="*/ 245 w 471"/>
              <a:gd name="T11" fmla="*/ 125 h 321"/>
              <a:gd name="T12" fmla="*/ 243 w 471"/>
              <a:gd name="T13" fmla="*/ 123 h 321"/>
              <a:gd name="T14" fmla="*/ 242 w 471"/>
              <a:gd name="T15" fmla="*/ 121 h 321"/>
              <a:gd name="T16" fmla="*/ 241 w 471"/>
              <a:gd name="T17" fmla="*/ 120 h 321"/>
              <a:gd name="T18" fmla="*/ 240 w 471"/>
              <a:gd name="T19" fmla="*/ 119 h 321"/>
              <a:gd name="T20" fmla="*/ 239 w 471"/>
              <a:gd name="T21" fmla="*/ 118 h 321"/>
              <a:gd name="T22" fmla="*/ 237 w 471"/>
              <a:gd name="T23" fmla="*/ 117 h 321"/>
              <a:gd name="T24" fmla="*/ 237 w 471"/>
              <a:gd name="T25" fmla="*/ 116 h 321"/>
              <a:gd name="T26" fmla="*/ 235 w 471"/>
              <a:gd name="T27" fmla="*/ 115 h 321"/>
              <a:gd name="T28" fmla="*/ 235 w 471"/>
              <a:gd name="T29" fmla="*/ 115 h 321"/>
              <a:gd name="T30" fmla="*/ 233 w 471"/>
              <a:gd name="T31" fmla="*/ 113 h 321"/>
              <a:gd name="T32" fmla="*/ 232 w 471"/>
              <a:gd name="T33" fmla="*/ 113 h 321"/>
              <a:gd name="T34" fmla="*/ 163 w 471"/>
              <a:gd name="T35" fmla="*/ 0 h 321"/>
              <a:gd name="T36" fmla="*/ 75 w 471"/>
              <a:gd name="T37" fmla="*/ 176 h 321"/>
              <a:gd name="T38" fmla="*/ 197 w 471"/>
              <a:gd name="T39" fmla="*/ 201 h 321"/>
              <a:gd name="T40" fmla="*/ 197 w 471"/>
              <a:gd name="T41" fmla="*/ 105 h 321"/>
              <a:gd name="T42" fmla="*/ 119 w 471"/>
              <a:gd name="T43" fmla="*/ 105 h 321"/>
              <a:gd name="T44" fmla="*/ 96 w 471"/>
              <a:gd name="T45" fmla="*/ 141 h 321"/>
              <a:gd name="T46" fmla="*/ 158 w 471"/>
              <a:gd name="T47" fmla="*/ 164 h 321"/>
              <a:gd name="T48" fmla="*/ 108 w 471"/>
              <a:gd name="T49" fmla="*/ 303 h 321"/>
              <a:gd name="T50" fmla="*/ 102 w 471"/>
              <a:gd name="T51" fmla="*/ 308 h 321"/>
              <a:gd name="T52" fmla="*/ 141 w 471"/>
              <a:gd name="T53" fmla="*/ 299 h 321"/>
              <a:gd name="T54" fmla="*/ 102 w 471"/>
              <a:gd name="T55" fmla="*/ 277 h 321"/>
              <a:gd name="T56" fmla="*/ 123 w 471"/>
              <a:gd name="T57" fmla="*/ 294 h 321"/>
              <a:gd name="T58" fmla="*/ 84 w 471"/>
              <a:gd name="T59" fmla="*/ 310 h 321"/>
              <a:gd name="T60" fmla="*/ 93 w 471"/>
              <a:gd name="T61" fmla="*/ 289 h 321"/>
              <a:gd name="T62" fmla="*/ 81 w 471"/>
              <a:gd name="T63" fmla="*/ 276 h 321"/>
              <a:gd name="T64" fmla="*/ 93 w 471"/>
              <a:gd name="T65" fmla="*/ 319 h 321"/>
              <a:gd name="T66" fmla="*/ 27 w 471"/>
              <a:gd name="T67" fmla="*/ 287 h 321"/>
              <a:gd name="T68" fmla="*/ 26 w 471"/>
              <a:gd name="T69" fmla="*/ 287 h 321"/>
              <a:gd name="T70" fmla="*/ 0 w 471"/>
              <a:gd name="T71" fmla="*/ 321 h 321"/>
              <a:gd name="T72" fmla="*/ 33 w 471"/>
              <a:gd name="T73" fmla="*/ 311 h 321"/>
              <a:gd name="T74" fmla="*/ 38 w 471"/>
              <a:gd name="T75" fmla="*/ 277 h 321"/>
              <a:gd name="T76" fmla="*/ 274 w 471"/>
              <a:gd name="T77" fmla="*/ 321 h 321"/>
              <a:gd name="T78" fmla="*/ 291 w 471"/>
              <a:gd name="T79" fmla="*/ 310 h 321"/>
              <a:gd name="T80" fmla="*/ 311 w 471"/>
              <a:gd name="T81" fmla="*/ 293 h 321"/>
              <a:gd name="T82" fmla="*/ 312 w 471"/>
              <a:gd name="T83" fmla="*/ 287 h 321"/>
              <a:gd name="T84" fmla="*/ 263 w 471"/>
              <a:gd name="T85" fmla="*/ 277 h 321"/>
              <a:gd name="T86" fmla="*/ 242 w 471"/>
              <a:gd name="T87" fmla="*/ 304 h 321"/>
              <a:gd name="T88" fmla="*/ 227 w 471"/>
              <a:gd name="T89" fmla="*/ 308 h 321"/>
              <a:gd name="T90" fmla="*/ 266 w 471"/>
              <a:gd name="T91" fmla="*/ 307 h 321"/>
              <a:gd name="T92" fmla="*/ 250 w 471"/>
              <a:gd name="T93" fmla="*/ 286 h 321"/>
              <a:gd name="T94" fmla="*/ 263 w 471"/>
              <a:gd name="T95" fmla="*/ 277 h 321"/>
              <a:gd name="T96" fmla="*/ 190 w 471"/>
              <a:gd name="T97" fmla="*/ 301 h 321"/>
              <a:gd name="T98" fmla="*/ 183 w 471"/>
              <a:gd name="T99" fmla="*/ 277 h 321"/>
              <a:gd name="T100" fmla="*/ 188 w 471"/>
              <a:gd name="T101" fmla="*/ 311 h 321"/>
              <a:gd name="T102" fmla="*/ 222 w 471"/>
              <a:gd name="T103" fmla="*/ 321 h 321"/>
              <a:gd name="T104" fmla="*/ 156 w 471"/>
              <a:gd name="T105" fmla="*/ 293 h 321"/>
              <a:gd name="T106" fmla="*/ 150 w 471"/>
              <a:gd name="T107" fmla="*/ 300 h 321"/>
              <a:gd name="T108" fmla="*/ 156 w 471"/>
              <a:gd name="T109" fmla="*/ 293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471" h="321">
                <a:moveTo>
                  <a:pt x="444" y="277"/>
                </a:moveTo>
                <a:cubicBezTo>
                  <a:pt x="471" y="321"/>
                  <a:pt x="471" y="321"/>
                  <a:pt x="471" y="321"/>
                </a:cubicBezTo>
                <a:cubicBezTo>
                  <a:pt x="360" y="321"/>
                  <a:pt x="360" y="321"/>
                  <a:pt x="360" y="321"/>
                </a:cubicBezTo>
                <a:cubicBezTo>
                  <a:pt x="333" y="277"/>
                  <a:pt x="333" y="277"/>
                  <a:pt x="333" y="277"/>
                </a:cubicBezTo>
                <a:cubicBezTo>
                  <a:pt x="444" y="277"/>
                  <a:pt x="444" y="277"/>
                  <a:pt x="444" y="277"/>
                </a:cubicBezTo>
                <a:close/>
                <a:moveTo>
                  <a:pt x="163" y="0"/>
                </a:moveTo>
                <a:cubicBezTo>
                  <a:pt x="274" y="0"/>
                  <a:pt x="274" y="0"/>
                  <a:pt x="274" y="0"/>
                </a:cubicBezTo>
                <a:cubicBezTo>
                  <a:pt x="437" y="265"/>
                  <a:pt x="437" y="265"/>
                  <a:pt x="437" y="265"/>
                </a:cubicBezTo>
                <a:cubicBezTo>
                  <a:pt x="326" y="265"/>
                  <a:pt x="326" y="265"/>
                  <a:pt x="326" y="265"/>
                </a:cubicBezTo>
                <a:cubicBezTo>
                  <a:pt x="286" y="201"/>
                  <a:pt x="286" y="201"/>
                  <a:pt x="286" y="201"/>
                </a:cubicBezTo>
                <a:cubicBezTo>
                  <a:pt x="213" y="201"/>
                  <a:pt x="213" y="201"/>
                  <a:pt x="213" y="201"/>
                </a:cubicBezTo>
                <a:cubicBezTo>
                  <a:pt x="236" y="197"/>
                  <a:pt x="254" y="177"/>
                  <a:pt x="254" y="153"/>
                </a:cubicBezTo>
                <a:cubicBezTo>
                  <a:pt x="254" y="151"/>
                  <a:pt x="253" y="149"/>
                  <a:pt x="253" y="147"/>
                </a:cubicBezTo>
                <a:cubicBezTo>
                  <a:pt x="253" y="147"/>
                  <a:pt x="253" y="147"/>
                  <a:pt x="253" y="147"/>
                </a:cubicBezTo>
                <a:cubicBezTo>
                  <a:pt x="252" y="140"/>
                  <a:pt x="250" y="133"/>
                  <a:pt x="246" y="127"/>
                </a:cubicBezTo>
                <a:cubicBezTo>
                  <a:pt x="246" y="127"/>
                  <a:pt x="246" y="127"/>
                  <a:pt x="246" y="127"/>
                </a:cubicBezTo>
                <a:cubicBezTo>
                  <a:pt x="245" y="126"/>
                  <a:pt x="245" y="126"/>
                  <a:pt x="245" y="125"/>
                </a:cubicBezTo>
                <a:cubicBezTo>
                  <a:pt x="245" y="125"/>
                  <a:pt x="245" y="125"/>
                  <a:pt x="245" y="125"/>
                </a:cubicBezTo>
                <a:cubicBezTo>
                  <a:pt x="244" y="125"/>
                  <a:pt x="244" y="124"/>
                  <a:pt x="244" y="124"/>
                </a:cubicBezTo>
                <a:cubicBezTo>
                  <a:pt x="244" y="124"/>
                  <a:pt x="244" y="124"/>
                  <a:pt x="244" y="124"/>
                </a:cubicBezTo>
                <a:cubicBezTo>
                  <a:pt x="244" y="123"/>
                  <a:pt x="243" y="123"/>
                  <a:pt x="243" y="123"/>
                </a:cubicBezTo>
                <a:cubicBezTo>
                  <a:pt x="243" y="123"/>
                  <a:pt x="243" y="122"/>
                  <a:pt x="243" y="122"/>
                </a:cubicBezTo>
                <a:cubicBezTo>
                  <a:pt x="243" y="122"/>
                  <a:pt x="242" y="122"/>
                  <a:pt x="242" y="122"/>
                </a:cubicBezTo>
                <a:cubicBezTo>
                  <a:pt x="242" y="122"/>
                  <a:pt x="242" y="122"/>
                  <a:pt x="242" y="121"/>
                </a:cubicBezTo>
                <a:cubicBezTo>
                  <a:pt x="242" y="121"/>
                  <a:pt x="242" y="121"/>
                  <a:pt x="242" y="121"/>
                </a:cubicBezTo>
                <a:cubicBezTo>
                  <a:pt x="241" y="121"/>
                  <a:pt x="241" y="121"/>
                  <a:pt x="241" y="120"/>
                </a:cubicBezTo>
                <a:cubicBezTo>
                  <a:pt x="241" y="120"/>
                  <a:pt x="241" y="120"/>
                  <a:pt x="241" y="120"/>
                </a:cubicBezTo>
                <a:cubicBezTo>
                  <a:pt x="241" y="120"/>
                  <a:pt x="241" y="120"/>
                  <a:pt x="241" y="120"/>
                </a:cubicBezTo>
                <a:cubicBezTo>
                  <a:pt x="240" y="120"/>
                  <a:pt x="240" y="120"/>
                  <a:pt x="240" y="120"/>
                </a:cubicBezTo>
                <a:cubicBezTo>
                  <a:pt x="240" y="119"/>
                  <a:pt x="240" y="119"/>
                  <a:pt x="240" y="119"/>
                </a:cubicBezTo>
                <a:cubicBezTo>
                  <a:pt x="240" y="119"/>
                  <a:pt x="240" y="119"/>
                  <a:pt x="239" y="119"/>
                </a:cubicBezTo>
                <a:cubicBezTo>
                  <a:pt x="239" y="119"/>
                  <a:pt x="239" y="118"/>
                  <a:pt x="239" y="118"/>
                </a:cubicBezTo>
                <a:cubicBezTo>
                  <a:pt x="239" y="118"/>
                  <a:pt x="239" y="118"/>
                  <a:pt x="239" y="118"/>
                </a:cubicBezTo>
                <a:cubicBezTo>
                  <a:pt x="239" y="118"/>
                  <a:pt x="238" y="118"/>
                  <a:pt x="238" y="118"/>
                </a:cubicBezTo>
                <a:cubicBezTo>
                  <a:pt x="238" y="117"/>
                  <a:pt x="238" y="117"/>
                  <a:pt x="238" y="117"/>
                </a:cubicBezTo>
                <a:cubicBezTo>
                  <a:pt x="238" y="117"/>
                  <a:pt x="238" y="117"/>
                  <a:pt x="237" y="117"/>
                </a:cubicBezTo>
                <a:cubicBezTo>
                  <a:pt x="237" y="117"/>
                  <a:pt x="237" y="117"/>
                  <a:pt x="237" y="117"/>
                </a:cubicBezTo>
                <a:cubicBezTo>
                  <a:pt x="237" y="116"/>
                  <a:pt x="237" y="116"/>
                  <a:pt x="237" y="116"/>
                </a:cubicBezTo>
                <a:cubicBezTo>
                  <a:pt x="237" y="116"/>
                  <a:pt x="237" y="116"/>
                  <a:pt x="237" y="116"/>
                </a:cubicBezTo>
                <a:cubicBezTo>
                  <a:pt x="236" y="116"/>
                  <a:pt x="236" y="116"/>
                  <a:pt x="236" y="115"/>
                </a:cubicBezTo>
                <a:cubicBezTo>
                  <a:pt x="236" y="115"/>
                  <a:pt x="236" y="115"/>
                  <a:pt x="236" y="115"/>
                </a:cubicBezTo>
                <a:cubicBezTo>
                  <a:pt x="235" y="115"/>
                  <a:pt x="235" y="115"/>
                  <a:pt x="235" y="115"/>
                </a:cubicBezTo>
                <a:cubicBezTo>
                  <a:pt x="235" y="115"/>
                  <a:pt x="235" y="115"/>
                  <a:pt x="235" y="115"/>
                </a:cubicBezTo>
                <a:cubicBezTo>
                  <a:pt x="235" y="115"/>
                  <a:pt x="235" y="115"/>
                  <a:pt x="235" y="115"/>
                </a:cubicBezTo>
                <a:cubicBezTo>
                  <a:pt x="235" y="115"/>
                  <a:pt x="235" y="115"/>
                  <a:pt x="235" y="115"/>
                </a:cubicBezTo>
                <a:cubicBezTo>
                  <a:pt x="235" y="114"/>
                  <a:pt x="234" y="114"/>
                  <a:pt x="234" y="114"/>
                </a:cubicBezTo>
                <a:cubicBezTo>
                  <a:pt x="234" y="114"/>
                  <a:pt x="234" y="114"/>
                  <a:pt x="234" y="114"/>
                </a:cubicBezTo>
                <a:cubicBezTo>
                  <a:pt x="234" y="114"/>
                  <a:pt x="234" y="114"/>
                  <a:pt x="233" y="113"/>
                </a:cubicBezTo>
                <a:cubicBezTo>
                  <a:pt x="233" y="113"/>
                  <a:pt x="233" y="113"/>
                  <a:pt x="233" y="113"/>
                </a:cubicBezTo>
                <a:cubicBezTo>
                  <a:pt x="233" y="113"/>
                  <a:pt x="233" y="113"/>
                  <a:pt x="232" y="113"/>
                </a:cubicBezTo>
                <a:cubicBezTo>
                  <a:pt x="232" y="113"/>
                  <a:pt x="232" y="113"/>
                  <a:pt x="232" y="113"/>
                </a:cubicBezTo>
                <a:cubicBezTo>
                  <a:pt x="227" y="109"/>
                  <a:pt x="220" y="106"/>
                  <a:pt x="213" y="105"/>
                </a:cubicBezTo>
                <a:cubicBezTo>
                  <a:pt x="227" y="105"/>
                  <a:pt x="227" y="105"/>
                  <a:pt x="227" y="105"/>
                </a:cubicBezTo>
                <a:cubicBezTo>
                  <a:pt x="163" y="0"/>
                  <a:pt x="163" y="0"/>
                  <a:pt x="163" y="0"/>
                </a:cubicBezTo>
                <a:close/>
                <a:moveTo>
                  <a:pt x="197" y="201"/>
                </a:moveTo>
                <a:cubicBezTo>
                  <a:pt x="60" y="201"/>
                  <a:pt x="60" y="201"/>
                  <a:pt x="60" y="201"/>
                </a:cubicBezTo>
                <a:cubicBezTo>
                  <a:pt x="75" y="176"/>
                  <a:pt x="75" y="176"/>
                  <a:pt x="75" y="176"/>
                </a:cubicBezTo>
                <a:cubicBezTo>
                  <a:pt x="75" y="176"/>
                  <a:pt x="75" y="176"/>
                  <a:pt x="75" y="176"/>
                </a:cubicBezTo>
                <a:cubicBezTo>
                  <a:pt x="162" y="176"/>
                  <a:pt x="162" y="176"/>
                  <a:pt x="162" y="176"/>
                </a:cubicBezTo>
                <a:cubicBezTo>
                  <a:pt x="169" y="189"/>
                  <a:pt x="182" y="198"/>
                  <a:pt x="197" y="201"/>
                </a:cubicBezTo>
                <a:cubicBezTo>
                  <a:pt x="197" y="201"/>
                  <a:pt x="197" y="201"/>
                  <a:pt x="197" y="201"/>
                </a:cubicBezTo>
                <a:close/>
                <a:moveTo>
                  <a:pt x="119" y="105"/>
                </a:moveTo>
                <a:cubicBezTo>
                  <a:pt x="197" y="105"/>
                  <a:pt x="197" y="105"/>
                  <a:pt x="197" y="105"/>
                </a:cubicBezTo>
                <a:cubicBezTo>
                  <a:pt x="182" y="107"/>
                  <a:pt x="169" y="117"/>
                  <a:pt x="162" y="129"/>
                </a:cubicBezTo>
                <a:cubicBezTo>
                  <a:pt x="104" y="129"/>
                  <a:pt x="104" y="129"/>
                  <a:pt x="104" y="129"/>
                </a:cubicBezTo>
                <a:cubicBezTo>
                  <a:pt x="119" y="105"/>
                  <a:pt x="119" y="105"/>
                  <a:pt x="119" y="105"/>
                </a:cubicBezTo>
                <a:close/>
                <a:moveTo>
                  <a:pt x="158" y="164"/>
                </a:moveTo>
                <a:cubicBezTo>
                  <a:pt x="82" y="164"/>
                  <a:pt x="82" y="164"/>
                  <a:pt x="82" y="164"/>
                </a:cubicBezTo>
                <a:cubicBezTo>
                  <a:pt x="96" y="141"/>
                  <a:pt x="96" y="141"/>
                  <a:pt x="96" y="141"/>
                </a:cubicBezTo>
                <a:cubicBezTo>
                  <a:pt x="158" y="141"/>
                  <a:pt x="158" y="141"/>
                  <a:pt x="158" y="141"/>
                </a:cubicBezTo>
                <a:cubicBezTo>
                  <a:pt x="157" y="145"/>
                  <a:pt x="156" y="149"/>
                  <a:pt x="156" y="153"/>
                </a:cubicBezTo>
                <a:cubicBezTo>
                  <a:pt x="156" y="157"/>
                  <a:pt x="157" y="161"/>
                  <a:pt x="158" y="164"/>
                </a:cubicBezTo>
                <a:cubicBezTo>
                  <a:pt x="158" y="164"/>
                  <a:pt x="158" y="164"/>
                  <a:pt x="158" y="164"/>
                </a:cubicBezTo>
                <a:close/>
                <a:moveTo>
                  <a:pt x="108" y="294"/>
                </a:moveTo>
                <a:cubicBezTo>
                  <a:pt x="108" y="303"/>
                  <a:pt x="108" y="303"/>
                  <a:pt x="108" y="303"/>
                </a:cubicBezTo>
                <a:cubicBezTo>
                  <a:pt x="123" y="303"/>
                  <a:pt x="123" y="303"/>
                  <a:pt x="123" y="303"/>
                </a:cubicBezTo>
                <a:cubicBezTo>
                  <a:pt x="123" y="304"/>
                  <a:pt x="121" y="310"/>
                  <a:pt x="112" y="310"/>
                </a:cubicBezTo>
                <a:cubicBezTo>
                  <a:pt x="112" y="310"/>
                  <a:pt x="107" y="310"/>
                  <a:pt x="102" y="308"/>
                </a:cubicBezTo>
                <a:cubicBezTo>
                  <a:pt x="102" y="319"/>
                  <a:pt x="102" y="319"/>
                  <a:pt x="102" y="319"/>
                </a:cubicBezTo>
                <a:cubicBezTo>
                  <a:pt x="105" y="320"/>
                  <a:pt x="110" y="321"/>
                  <a:pt x="115" y="321"/>
                </a:cubicBezTo>
                <a:cubicBezTo>
                  <a:pt x="133" y="321"/>
                  <a:pt x="141" y="310"/>
                  <a:pt x="141" y="299"/>
                </a:cubicBezTo>
                <a:cubicBezTo>
                  <a:pt x="141" y="290"/>
                  <a:pt x="137" y="276"/>
                  <a:pt x="114" y="276"/>
                </a:cubicBezTo>
                <a:cubicBezTo>
                  <a:pt x="112" y="276"/>
                  <a:pt x="108" y="276"/>
                  <a:pt x="103" y="277"/>
                </a:cubicBezTo>
                <a:cubicBezTo>
                  <a:pt x="102" y="277"/>
                  <a:pt x="102" y="277"/>
                  <a:pt x="102" y="277"/>
                </a:cubicBezTo>
                <a:cubicBezTo>
                  <a:pt x="102" y="289"/>
                  <a:pt x="102" y="289"/>
                  <a:pt x="102" y="289"/>
                </a:cubicBezTo>
                <a:cubicBezTo>
                  <a:pt x="106" y="287"/>
                  <a:pt x="110" y="287"/>
                  <a:pt x="112" y="287"/>
                </a:cubicBezTo>
                <a:cubicBezTo>
                  <a:pt x="120" y="287"/>
                  <a:pt x="123" y="291"/>
                  <a:pt x="123" y="294"/>
                </a:cubicBezTo>
                <a:cubicBezTo>
                  <a:pt x="108" y="294"/>
                  <a:pt x="108" y="294"/>
                  <a:pt x="108" y="294"/>
                </a:cubicBezTo>
                <a:close/>
                <a:moveTo>
                  <a:pt x="93" y="308"/>
                </a:moveTo>
                <a:cubicBezTo>
                  <a:pt x="88" y="309"/>
                  <a:pt x="86" y="310"/>
                  <a:pt x="84" y="310"/>
                </a:cubicBezTo>
                <a:cubicBezTo>
                  <a:pt x="74" y="310"/>
                  <a:pt x="72" y="302"/>
                  <a:pt x="72" y="298"/>
                </a:cubicBezTo>
                <a:cubicBezTo>
                  <a:pt x="72" y="292"/>
                  <a:pt x="77" y="287"/>
                  <a:pt x="84" y="287"/>
                </a:cubicBezTo>
                <a:cubicBezTo>
                  <a:pt x="87" y="287"/>
                  <a:pt x="90" y="288"/>
                  <a:pt x="93" y="289"/>
                </a:cubicBezTo>
                <a:cubicBezTo>
                  <a:pt x="93" y="277"/>
                  <a:pt x="93" y="277"/>
                  <a:pt x="93" y="277"/>
                </a:cubicBezTo>
                <a:cubicBezTo>
                  <a:pt x="92" y="277"/>
                  <a:pt x="92" y="277"/>
                  <a:pt x="92" y="277"/>
                </a:cubicBezTo>
                <a:cubicBezTo>
                  <a:pt x="90" y="277"/>
                  <a:pt x="86" y="276"/>
                  <a:pt x="81" y="276"/>
                </a:cubicBezTo>
                <a:cubicBezTo>
                  <a:pt x="61" y="276"/>
                  <a:pt x="54" y="287"/>
                  <a:pt x="54" y="299"/>
                </a:cubicBezTo>
                <a:cubicBezTo>
                  <a:pt x="54" y="312"/>
                  <a:pt x="63" y="321"/>
                  <a:pt x="80" y="321"/>
                </a:cubicBezTo>
                <a:cubicBezTo>
                  <a:pt x="84" y="321"/>
                  <a:pt x="88" y="321"/>
                  <a:pt x="93" y="319"/>
                </a:cubicBezTo>
                <a:cubicBezTo>
                  <a:pt x="93" y="308"/>
                  <a:pt x="93" y="308"/>
                  <a:pt x="93" y="308"/>
                </a:cubicBezTo>
                <a:cubicBezTo>
                  <a:pt x="93" y="308"/>
                  <a:pt x="93" y="308"/>
                  <a:pt x="93" y="308"/>
                </a:cubicBezTo>
                <a:close/>
                <a:moveTo>
                  <a:pt x="27" y="287"/>
                </a:moveTo>
                <a:cubicBezTo>
                  <a:pt x="31" y="301"/>
                  <a:pt x="31" y="301"/>
                  <a:pt x="31" y="301"/>
                </a:cubicBezTo>
                <a:cubicBezTo>
                  <a:pt x="22" y="301"/>
                  <a:pt x="22" y="301"/>
                  <a:pt x="22" y="301"/>
                </a:cubicBezTo>
                <a:cubicBezTo>
                  <a:pt x="26" y="287"/>
                  <a:pt x="26" y="287"/>
                  <a:pt x="26" y="287"/>
                </a:cubicBezTo>
                <a:cubicBezTo>
                  <a:pt x="27" y="287"/>
                  <a:pt x="27" y="287"/>
                  <a:pt x="27" y="287"/>
                </a:cubicBezTo>
                <a:close/>
                <a:moveTo>
                  <a:pt x="16" y="277"/>
                </a:moveTo>
                <a:cubicBezTo>
                  <a:pt x="0" y="321"/>
                  <a:pt x="0" y="321"/>
                  <a:pt x="0" y="321"/>
                </a:cubicBezTo>
                <a:cubicBezTo>
                  <a:pt x="17" y="321"/>
                  <a:pt x="17" y="321"/>
                  <a:pt x="17" y="321"/>
                </a:cubicBezTo>
                <a:cubicBezTo>
                  <a:pt x="20" y="311"/>
                  <a:pt x="20" y="311"/>
                  <a:pt x="20" y="311"/>
                </a:cubicBezTo>
                <a:cubicBezTo>
                  <a:pt x="33" y="311"/>
                  <a:pt x="33" y="311"/>
                  <a:pt x="33" y="311"/>
                </a:cubicBezTo>
                <a:cubicBezTo>
                  <a:pt x="36" y="321"/>
                  <a:pt x="36" y="321"/>
                  <a:pt x="36" y="321"/>
                </a:cubicBezTo>
                <a:cubicBezTo>
                  <a:pt x="54" y="321"/>
                  <a:pt x="54" y="321"/>
                  <a:pt x="54" y="321"/>
                </a:cubicBezTo>
                <a:cubicBezTo>
                  <a:pt x="38" y="277"/>
                  <a:pt x="38" y="277"/>
                  <a:pt x="38" y="277"/>
                </a:cubicBezTo>
                <a:cubicBezTo>
                  <a:pt x="16" y="277"/>
                  <a:pt x="16" y="277"/>
                  <a:pt x="16" y="277"/>
                </a:cubicBezTo>
                <a:close/>
                <a:moveTo>
                  <a:pt x="274" y="277"/>
                </a:moveTo>
                <a:cubicBezTo>
                  <a:pt x="274" y="321"/>
                  <a:pt x="274" y="321"/>
                  <a:pt x="274" y="321"/>
                </a:cubicBezTo>
                <a:cubicBezTo>
                  <a:pt x="313" y="321"/>
                  <a:pt x="313" y="321"/>
                  <a:pt x="313" y="321"/>
                </a:cubicBezTo>
                <a:cubicBezTo>
                  <a:pt x="313" y="310"/>
                  <a:pt x="313" y="310"/>
                  <a:pt x="313" y="310"/>
                </a:cubicBezTo>
                <a:cubicBezTo>
                  <a:pt x="291" y="310"/>
                  <a:pt x="291" y="310"/>
                  <a:pt x="291" y="310"/>
                </a:cubicBezTo>
                <a:cubicBezTo>
                  <a:pt x="291" y="303"/>
                  <a:pt x="291" y="303"/>
                  <a:pt x="291" y="303"/>
                </a:cubicBezTo>
                <a:cubicBezTo>
                  <a:pt x="311" y="303"/>
                  <a:pt x="311" y="303"/>
                  <a:pt x="311" y="303"/>
                </a:cubicBezTo>
                <a:cubicBezTo>
                  <a:pt x="311" y="293"/>
                  <a:pt x="311" y="293"/>
                  <a:pt x="311" y="293"/>
                </a:cubicBezTo>
                <a:cubicBezTo>
                  <a:pt x="291" y="293"/>
                  <a:pt x="291" y="293"/>
                  <a:pt x="291" y="293"/>
                </a:cubicBezTo>
                <a:cubicBezTo>
                  <a:pt x="291" y="287"/>
                  <a:pt x="291" y="287"/>
                  <a:pt x="291" y="287"/>
                </a:cubicBezTo>
                <a:cubicBezTo>
                  <a:pt x="312" y="287"/>
                  <a:pt x="312" y="287"/>
                  <a:pt x="312" y="287"/>
                </a:cubicBezTo>
                <a:cubicBezTo>
                  <a:pt x="312" y="277"/>
                  <a:pt x="312" y="277"/>
                  <a:pt x="312" y="277"/>
                </a:cubicBezTo>
                <a:cubicBezTo>
                  <a:pt x="274" y="277"/>
                  <a:pt x="274" y="277"/>
                  <a:pt x="274" y="277"/>
                </a:cubicBezTo>
                <a:close/>
                <a:moveTo>
                  <a:pt x="263" y="277"/>
                </a:moveTo>
                <a:cubicBezTo>
                  <a:pt x="258" y="276"/>
                  <a:pt x="253" y="276"/>
                  <a:pt x="249" y="276"/>
                </a:cubicBezTo>
                <a:cubicBezTo>
                  <a:pt x="230" y="276"/>
                  <a:pt x="226" y="284"/>
                  <a:pt x="226" y="290"/>
                </a:cubicBezTo>
                <a:cubicBezTo>
                  <a:pt x="226" y="301"/>
                  <a:pt x="236" y="303"/>
                  <a:pt x="242" y="304"/>
                </a:cubicBezTo>
                <a:cubicBezTo>
                  <a:pt x="245" y="305"/>
                  <a:pt x="249" y="305"/>
                  <a:pt x="249" y="308"/>
                </a:cubicBezTo>
                <a:cubicBezTo>
                  <a:pt x="249" y="310"/>
                  <a:pt x="245" y="311"/>
                  <a:pt x="242" y="311"/>
                </a:cubicBezTo>
                <a:cubicBezTo>
                  <a:pt x="238" y="311"/>
                  <a:pt x="233" y="310"/>
                  <a:pt x="227" y="308"/>
                </a:cubicBezTo>
                <a:cubicBezTo>
                  <a:pt x="227" y="319"/>
                  <a:pt x="227" y="319"/>
                  <a:pt x="227" y="319"/>
                </a:cubicBezTo>
                <a:cubicBezTo>
                  <a:pt x="233" y="321"/>
                  <a:pt x="240" y="321"/>
                  <a:pt x="245" y="321"/>
                </a:cubicBezTo>
                <a:cubicBezTo>
                  <a:pt x="264" y="321"/>
                  <a:pt x="266" y="311"/>
                  <a:pt x="266" y="307"/>
                </a:cubicBezTo>
                <a:cubicBezTo>
                  <a:pt x="266" y="295"/>
                  <a:pt x="256" y="294"/>
                  <a:pt x="248" y="292"/>
                </a:cubicBezTo>
                <a:cubicBezTo>
                  <a:pt x="246" y="292"/>
                  <a:pt x="243" y="291"/>
                  <a:pt x="243" y="289"/>
                </a:cubicBezTo>
                <a:cubicBezTo>
                  <a:pt x="243" y="286"/>
                  <a:pt x="247" y="286"/>
                  <a:pt x="250" y="286"/>
                </a:cubicBezTo>
                <a:cubicBezTo>
                  <a:pt x="256" y="286"/>
                  <a:pt x="260" y="288"/>
                  <a:pt x="263" y="289"/>
                </a:cubicBezTo>
                <a:cubicBezTo>
                  <a:pt x="263" y="277"/>
                  <a:pt x="263" y="277"/>
                  <a:pt x="263" y="277"/>
                </a:cubicBezTo>
                <a:cubicBezTo>
                  <a:pt x="263" y="277"/>
                  <a:pt x="263" y="277"/>
                  <a:pt x="263" y="277"/>
                </a:cubicBezTo>
                <a:close/>
                <a:moveTo>
                  <a:pt x="195" y="287"/>
                </a:moveTo>
                <a:cubicBezTo>
                  <a:pt x="199" y="301"/>
                  <a:pt x="199" y="301"/>
                  <a:pt x="199" y="301"/>
                </a:cubicBezTo>
                <a:cubicBezTo>
                  <a:pt x="190" y="301"/>
                  <a:pt x="190" y="301"/>
                  <a:pt x="190" y="301"/>
                </a:cubicBezTo>
                <a:cubicBezTo>
                  <a:pt x="194" y="287"/>
                  <a:pt x="194" y="287"/>
                  <a:pt x="194" y="287"/>
                </a:cubicBezTo>
                <a:cubicBezTo>
                  <a:pt x="195" y="287"/>
                  <a:pt x="195" y="287"/>
                  <a:pt x="195" y="287"/>
                </a:cubicBezTo>
                <a:close/>
                <a:moveTo>
                  <a:pt x="183" y="277"/>
                </a:moveTo>
                <a:cubicBezTo>
                  <a:pt x="168" y="321"/>
                  <a:pt x="168" y="321"/>
                  <a:pt x="168" y="321"/>
                </a:cubicBezTo>
                <a:cubicBezTo>
                  <a:pt x="185" y="321"/>
                  <a:pt x="185" y="321"/>
                  <a:pt x="185" y="321"/>
                </a:cubicBezTo>
                <a:cubicBezTo>
                  <a:pt x="188" y="311"/>
                  <a:pt x="188" y="311"/>
                  <a:pt x="188" y="311"/>
                </a:cubicBezTo>
                <a:cubicBezTo>
                  <a:pt x="201" y="311"/>
                  <a:pt x="201" y="311"/>
                  <a:pt x="201" y="311"/>
                </a:cubicBezTo>
                <a:cubicBezTo>
                  <a:pt x="204" y="321"/>
                  <a:pt x="204" y="321"/>
                  <a:pt x="204" y="321"/>
                </a:cubicBezTo>
                <a:cubicBezTo>
                  <a:pt x="222" y="321"/>
                  <a:pt x="222" y="321"/>
                  <a:pt x="222" y="321"/>
                </a:cubicBezTo>
                <a:cubicBezTo>
                  <a:pt x="206" y="277"/>
                  <a:pt x="206" y="277"/>
                  <a:pt x="206" y="277"/>
                </a:cubicBezTo>
                <a:cubicBezTo>
                  <a:pt x="183" y="277"/>
                  <a:pt x="183" y="277"/>
                  <a:pt x="183" y="277"/>
                </a:cubicBezTo>
                <a:close/>
                <a:moveTo>
                  <a:pt x="156" y="293"/>
                </a:moveTo>
                <a:cubicBezTo>
                  <a:pt x="160" y="293"/>
                  <a:pt x="162" y="296"/>
                  <a:pt x="162" y="300"/>
                </a:cubicBezTo>
                <a:cubicBezTo>
                  <a:pt x="162" y="303"/>
                  <a:pt x="160" y="306"/>
                  <a:pt x="156" y="306"/>
                </a:cubicBezTo>
                <a:cubicBezTo>
                  <a:pt x="153" y="306"/>
                  <a:pt x="150" y="303"/>
                  <a:pt x="150" y="300"/>
                </a:cubicBezTo>
                <a:cubicBezTo>
                  <a:pt x="150" y="296"/>
                  <a:pt x="153" y="293"/>
                  <a:pt x="156" y="293"/>
                </a:cubicBezTo>
                <a:cubicBezTo>
                  <a:pt x="156" y="293"/>
                  <a:pt x="156" y="293"/>
                  <a:pt x="156" y="293"/>
                </a:cubicBezTo>
                <a:cubicBezTo>
                  <a:pt x="156" y="293"/>
                  <a:pt x="156" y="293"/>
                  <a:pt x="156" y="293"/>
                </a:cubicBezTo>
                <a:close/>
              </a:path>
            </a:pathLst>
          </a:custGeom>
          <a:solidFill>
            <a:srgbClr val="0035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 dirty="0"/>
          </a:p>
        </p:txBody>
      </p:sp>
      <p:sp>
        <p:nvSpPr>
          <p:cNvPr id="27" name="Freeform 6"/>
          <p:cNvSpPr>
            <a:spLocks noEditPoints="1"/>
          </p:cNvSpPr>
          <p:nvPr userDrawn="1"/>
        </p:nvSpPr>
        <p:spPr bwMode="auto">
          <a:xfrm>
            <a:off x="941388" y="1135063"/>
            <a:ext cx="6884988" cy="233363"/>
          </a:xfrm>
          <a:custGeom>
            <a:avLst/>
            <a:gdLst>
              <a:gd name="T0" fmla="*/ 23 w 4337"/>
              <a:gd name="T1" fmla="*/ 110 h 147"/>
              <a:gd name="T2" fmla="*/ 4267 w 4337"/>
              <a:gd name="T3" fmla="*/ 110 h 147"/>
              <a:gd name="T4" fmla="*/ 4244 w 4337"/>
              <a:gd name="T5" fmla="*/ 147 h 147"/>
              <a:gd name="T6" fmla="*/ 0 w 4337"/>
              <a:gd name="T7" fmla="*/ 147 h 147"/>
              <a:gd name="T8" fmla="*/ 23 w 4337"/>
              <a:gd name="T9" fmla="*/ 110 h 147"/>
              <a:gd name="T10" fmla="*/ 35 w 4337"/>
              <a:gd name="T11" fmla="*/ 92 h 147"/>
              <a:gd name="T12" fmla="*/ 4279 w 4337"/>
              <a:gd name="T13" fmla="*/ 92 h 147"/>
              <a:gd name="T14" fmla="*/ 4302 w 4337"/>
              <a:gd name="T15" fmla="*/ 55 h 147"/>
              <a:gd name="T16" fmla="*/ 58 w 4337"/>
              <a:gd name="T17" fmla="*/ 55 h 147"/>
              <a:gd name="T18" fmla="*/ 35 w 4337"/>
              <a:gd name="T19" fmla="*/ 92 h 147"/>
              <a:gd name="T20" fmla="*/ 93 w 4337"/>
              <a:gd name="T21" fmla="*/ 0 h 147"/>
              <a:gd name="T22" fmla="*/ 70 w 4337"/>
              <a:gd name="T23" fmla="*/ 37 h 147"/>
              <a:gd name="T24" fmla="*/ 4314 w 4337"/>
              <a:gd name="T25" fmla="*/ 37 h 147"/>
              <a:gd name="T26" fmla="*/ 4337 w 4337"/>
              <a:gd name="T27" fmla="*/ 0 h 147"/>
              <a:gd name="T28" fmla="*/ 93 w 4337"/>
              <a:gd name="T29" fmla="*/ 0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337" h="147">
                <a:moveTo>
                  <a:pt x="23" y="110"/>
                </a:moveTo>
                <a:lnTo>
                  <a:pt x="4267" y="110"/>
                </a:lnTo>
                <a:lnTo>
                  <a:pt x="4244" y="147"/>
                </a:lnTo>
                <a:lnTo>
                  <a:pt x="0" y="147"/>
                </a:lnTo>
                <a:lnTo>
                  <a:pt x="23" y="110"/>
                </a:lnTo>
                <a:close/>
                <a:moveTo>
                  <a:pt x="35" y="92"/>
                </a:moveTo>
                <a:lnTo>
                  <a:pt x="4279" y="92"/>
                </a:lnTo>
                <a:lnTo>
                  <a:pt x="4302" y="55"/>
                </a:lnTo>
                <a:lnTo>
                  <a:pt x="58" y="55"/>
                </a:lnTo>
                <a:lnTo>
                  <a:pt x="35" y="92"/>
                </a:lnTo>
                <a:close/>
                <a:moveTo>
                  <a:pt x="93" y="0"/>
                </a:moveTo>
                <a:lnTo>
                  <a:pt x="70" y="37"/>
                </a:lnTo>
                <a:lnTo>
                  <a:pt x="4314" y="37"/>
                </a:lnTo>
                <a:lnTo>
                  <a:pt x="4337" y="0"/>
                </a:lnTo>
                <a:lnTo>
                  <a:pt x="93" y="0"/>
                </a:lnTo>
                <a:close/>
              </a:path>
            </a:pathLst>
          </a:custGeom>
          <a:solidFill>
            <a:srgbClr val="E0F1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 dirty="0"/>
          </a:p>
        </p:txBody>
      </p:sp>
      <p:sp>
        <p:nvSpPr>
          <p:cNvPr id="28" name="Номер слайда 18"/>
          <p:cNvSpPr>
            <a:spLocks noGrp="1"/>
          </p:cNvSpPr>
          <p:nvPr>
            <p:ph type="sldNum" sz="quarter" idx="12"/>
          </p:nvPr>
        </p:nvSpPr>
        <p:spPr>
          <a:xfrm>
            <a:off x="8440615" y="6324600"/>
            <a:ext cx="388340" cy="233364"/>
          </a:xfrm>
        </p:spPr>
        <p:txBody>
          <a:bodyPr/>
          <a:lstStyle>
            <a:lvl1pPr algn="r"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fld id="{137726B6-3386-492A-8DF3-B4BBCF0A00E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993529" y="6240432"/>
            <a:ext cx="6919546" cy="461665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ru-RU" sz="8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Содержание данной презентации носит исключительно презентационный характер, не может быть рассмотрено в качестве коммерческого предложения, не накладывает какие-либо обязательства на ASE и ее дочерние общества. Информация, представленная в данной презентации, не может быть использована третьими лицами.</a:t>
            </a:r>
            <a:endParaRPr lang="ru-RU" sz="800" dirty="0">
              <a:solidFill>
                <a:schemeClr val="bg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52" indent="0">
              <a:buNone/>
              <a:defRPr sz="2800"/>
            </a:lvl2pPr>
            <a:lvl3pPr marL="914303" indent="0">
              <a:buNone/>
              <a:defRPr sz="2400"/>
            </a:lvl3pPr>
            <a:lvl4pPr marL="1371455" indent="0">
              <a:buNone/>
              <a:defRPr sz="2000"/>
            </a:lvl4pPr>
            <a:lvl5pPr marL="1828606" indent="0">
              <a:buNone/>
              <a:defRPr sz="2000"/>
            </a:lvl5pPr>
            <a:lvl6pPr marL="2285758" indent="0">
              <a:buNone/>
              <a:defRPr sz="2000"/>
            </a:lvl6pPr>
            <a:lvl7pPr marL="2742909" indent="0">
              <a:buNone/>
              <a:defRPr sz="2000"/>
            </a:lvl7pPr>
            <a:lvl8pPr marL="3200061" indent="0">
              <a:buNone/>
              <a:defRPr sz="2000"/>
            </a:lvl8pPr>
            <a:lvl9pPr marL="3657212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2" indent="0">
              <a:buNone/>
              <a:defRPr sz="1200"/>
            </a:lvl2pPr>
            <a:lvl3pPr marL="914303" indent="0">
              <a:buNone/>
              <a:defRPr sz="1000"/>
            </a:lvl3pPr>
            <a:lvl4pPr marL="1371455" indent="0">
              <a:buNone/>
              <a:defRPr sz="900"/>
            </a:lvl4pPr>
            <a:lvl5pPr marL="1828606" indent="0">
              <a:buNone/>
              <a:defRPr sz="900"/>
            </a:lvl5pPr>
            <a:lvl6pPr marL="2285758" indent="0">
              <a:buNone/>
              <a:defRPr sz="900"/>
            </a:lvl6pPr>
            <a:lvl7pPr marL="2742909" indent="0">
              <a:buNone/>
              <a:defRPr sz="900"/>
            </a:lvl7pPr>
            <a:lvl8pPr marL="3200061" indent="0">
              <a:buNone/>
              <a:defRPr sz="900"/>
            </a:lvl8pPr>
            <a:lvl9pPr marL="365721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F745C8-EA42-4BD0-AE63-BB398930ADC8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4133767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4679FE-3C0A-41F8-B4DC-5041EDA7824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99766700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8150" y="1"/>
            <a:ext cx="2105025" cy="6273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68314" y="1"/>
            <a:ext cx="6167437" cy="6273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276A7-1220-45F5-A481-D636708FDEE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95237219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3"/>
          <p:cNvSpPr>
            <a:spLocks noEditPoints="1"/>
          </p:cNvSpPr>
          <p:nvPr userDrawn="1"/>
        </p:nvSpPr>
        <p:spPr bwMode="auto">
          <a:xfrm>
            <a:off x="7897813" y="873125"/>
            <a:ext cx="857250" cy="779463"/>
          </a:xfrm>
          <a:custGeom>
            <a:avLst/>
            <a:gdLst>
              <a:gd name="T0" fmla="*/ 2147483647 w 480"/>
              <a:gd name="T1" fmla="*/ 2147483647 h 327"/>
              <a:gd name="T2" fmla="*/ 2147483647 w 480"/>
              <a:gd name="T3" fmla="*/ 0 h 327"/>
              <a:gd name="T4" fmla="*/ 2147483647 w 480"/>
              <a:gd name="T5" fmla="*/ 2147483647 h 327"/>
              <a:gd name="T6" fmla="*/ 2147483647 w 480"/>
              <a:gd name="T7" fmla="*/ 2147483647 h 327"/>
              <a:gd name="T8" fmla="*/ 2147483647 w 480"/>
              <a:gd name="T9" fmla="*/ 2147483647 h 327"/>
              <a:gd name="T10" fmla="*/ 2147483647 w 480"/>
              <a:gd name="T11" fmla="*/ 2147483647 h 327"/>
              <a:gd name="T12" fmla="*/ 2147483647 w 480"/>
              <a:gd name="T13" fmla="*/ 2147483647 h 327"/>
              <a:gd name="T14" fmla="*/ 2147483647 w 480"/>
              <a:gd name="T15" fmla="*/ 2147483647 h 327"/>
              <a:gd name="T16" fmla="*/ 2147483647 w 480"/>
              <a:gd name="T17" fmla="*/ 2147483647 h 327"/>
              <a:gd name="T18" fmla="*/ 2147483647 w 480"/>
              <a:gd name="T19" fmla="*/ 2147483647 h 327"/>
              <a:gd name="T20" fmla="*/ 2147483647 w 480"/>
              <a:gd name="T21" fmla="*/ 2147483647 h 327"/>
              <a:gd name="T22" fmla="*/ 2147483647 w 480"/>
              <a:gd name="T23" fmla="*/ 2147483647 h 327"/>
              <a:gd name="T24" fmla="*/ 2147483647 w 480"/>
              <a:gd name="T25" fmla="*/ 2147483647 h 327"/>
              <a:gd name="T26" fmla="*/ 2147483647 w 480"/>
              <a:gd name="T27" fmla="*/ 2147483647 h 327"/>
              <a:gd name="T28" fmla="*/ 2147483647 w 480"/>
              <a:gd name="T29" fmla="*/ 2147483647 h 327"/>
              <a:gd name="T30" fmla="*/ 2147483647 w 480"/>
              <a:gd name="T31" fmla="*/ 2147483647 h 327"/>
              <a:gd name="T32" fmla="*/ 2147483647 w 480"/>
              <a:gd name="T33" fmla="*/ 2147483647 h 327"/>
              <a:gd name="T34" fmla="*/ 2147483647 w 480"/>
              <a:gd name="T35" fmla="*/ 0 h 327"/>
              <a:gd name="T36" fmla="*/ 2147483647 w 480"/>
              <a:gd name="T37" fmla="*/ 2147483647 h 327"/>
              <a:gd name="T38" fmla="*/ 2147483647 w 480"/>
              <a:gd name="T39" fmla="*/ 2147483647 h 327"/>
              <a:gd name="T40" fmla="*/ 2147483647 w 480"/>
              <a:gd name="T41" fmla="*/ 2147483647 h 327"/>
              <a:gd name="T42" fmla="*/ 2147483647 w 480"/>
              <a:gd name="T43" fmla="*/ 2147483647 h 327"/>
              <a:gd name="T44" fmla="*/ 2147483647 w 480"/>
              <a:gd name="T45" fmla="*/ 2147483647 h 327"/>
              <a:gd name="T46" fmla="*/ 2147483647 w 480"/>
              <a:gd name="T47" fmla="*/ 2147483647 h 327"/>
              <a:gd name="T48" fmla="*/ 2147483647 w 480"/>
              <a:gd name="T49" fmla="*/ 2147483647 h 327"/>
              <a:gd name="T50" fmla="*/ 2147483647 w 480"/>
              <a:gd name="T51" fmla="*/ 2147483647 h 327"/>
              <a:gd name="T52" fmla="*/ 2147483647 w 480"/>
              <a:gd name="T53" fmla="*/ 2147483647 h 327"/>
              <a:gd name="T54" fmla="*/ 2147483647 w 480"/>
              <a:gd name="T55" fmla="*/ 2147483647 h 327"/>
              <a:gd name="T56" fmla="*/ 2147483647 w 480"/>
              <a:gd name="T57" fmla="*/ 2147483647 h 327"/>
              <a:gd name="T58" fmla="*/ 2147483647 w 480"/>
              <a:gd name="T59" fmla="*/ 2147483647 h 327"/>
              <a:gd name="T60" fmla="*/ 2147483647 w 480"/>
              <a:gd name="T61" fmla="*/ 2147483647 h 327"/>
              <a:gd name="T62" fmla="*/ 2147483647 w 480"/>
              <a:gd name="T63" fmla="*/ 2147483647 h 327"/>
              <a:gd name="T64" fmla="*/ 2147483647 w 480"/>
              <a:gd name="T65" fmla="*/ 2147483647 h 327"/>
              <a:gd name="T66" fmla="*/ 2147483647 w 480"/>
              <a:gd name="T67" fmla="*/ 2147483647 h 327"/>
              <a:gd name="T68" fmla="*/ 2147483647 w 480"/>
              <a:gd name="T69" fmla="*/ 2147483647 h 327"/>
              <a:gd name="T70" fmla="*/ 0 w 480"/>
              <a:gd name="T71" fmla="*/ 2147483647 h 327"/>
              <a:gd name="T72" fmla="*/ 2147483647 w 480"/>
              <a:gd name="T73" fmla="*/ 2147483647 h 327"/>
              <a:gd name="T74" fmla="*/ 2147483647 w 480"/>
              <a:gd name="T75" fmla="*/ 2147483647 h 327"/>
              <a:gd name="T76" fmla="*/ 2147483647 w 480"/>
              <a:gd name="T77" fmla="*/ 2147483647 h 327"/>
              <a:gd name="T78" fmla="*/ 2147483647 w 480"/>
              <a:gd name="T79" fmla="*/ 2147483647 h 327"/>
              <a:gd name="T80" fmla="*/ 2147483647 w 480"/>
              <a:gd name="T81" fmla="*/ 2147483647 h 327"/>
              <a:gd name="T82" fmla="*/ 2147483647 w 480"/>
              <a:gd name="T83" fmla="*/ 2147483647 h 327"/>
              <a:gd name="T84" fmla="*/ 2147483647 w 480"/>
              <a:gd name="T85" fmla="*/ 2147483647 h 327"/>
              <a:gd name="T86" fmla="*/ 2147483647 w 480"/>
              <a:gd name="T87" fmla="*/ 2147483647 h 327"/>
              <a:gd name="T88" fmla="*/ 2147483647 w 480"/>
              <a:gd name="T89" fmla="*/ 2147483647 h 327"/>
              <a:gd name="T90" fmla="*/ 2147483647 w 480"/>
              <a:gd name="T91" fmla="*/ 2147483647 h 327"/>
              <a:gd name="T92" fmla="*/ 2147483647 w 480"/>
              <a:gd name="T93" fmla="*/ 2147483647 h 327"/>
              <a:gd name="T94" fmla="*/ 2147483647 w 480"/>
              <a:gd name="T95" fmla="*/ 2147483647 h 327"/>
              <a:gd name="T96" fmla="*/ 2147483647 w 480"/>
              <a:gd name="T97" fmla="*/ 2147483647 h 327"/>
              <a:gd name="T98" fmla="*/ 2147483647 w 480"/>
              <a:gd name="T99" fmla="*/ 2147483647 h 327"/>
              <a:gd name="T100" fmla="*/ 2147483647 w 480"/>
              <a:gd name="T101" fmla="*/ 2147483647 h 327"/>
              <a:gd name="T102" fmla="*/ 2147483647 w 480"/>
              <a:gd name="T103" fmla="*/ 2147483647 h 327"/>
              <a:gd name="T104" fmla="*/ 2147483647 w 480"/>
              <a:gd name="T105" fmla="*/ 2147483647 h 327"/>
              <a:gd name="T106" fmla="*/ 2147483647 w 480"/>
              <a:gd name="T107" fmla="*/ 2147483647 h 327"/>
              <a:gd name="T108" fmla="*/ 2147483647 w 480"/>
              <a:gd name="T109" fmla="*/ 2147483647 h 327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0" t="0" r="r" b="b"/>
            <a:pathLst>
              <a:path w="480" h="327">
                <a:moveTo>
                  <a:pt x="452" y="282"/>
                </a:moveTo>
                <a:cubicBezTo>
                  <a:pt x="480" y="327"/>
                  <a:pt x="480" y="327"/>
                  <a:pt x="480" y="327"/>
                </a:cubicBezTo>
                <a:cubicBezTo>
                  <a:pt x="366" y="327"/>
                  <a:pt x="366" y="327"/>
                  <a:pt x="366" y="327"/>
                </a:cubicBezTo>
                <a:cubicBezTo>
                  <a:pt x="339" y="282"/>
                  <a:pt x="339" y="282"/>
                  <a:pt x="339" y="282"/>
                </a:cubicBezTo>
                <a:cubicBezTo>
                  <a:pt x="452" y="282"/>
                  <a:pt x="452" y="282"/>
                  <a:pt x="452" y="282"/>
                </a:cubicBezTo>
                <a:close/>
                <a:moveTo>
                  <a:pt x="166" y="0"/>
                </a:moveTo>
                <a:cubicBezTo>
                  <a:pt x="279" y="0"/>
                  <a:pt x="279" y="0"/>
                  <a:pt x="279" y="0"/>
                </a:cubicBezTo>
                <a:cubicBezTo>
                  <a:pt x="445" y="270"/>
                  <a:pt x="445" y="270"/>
                  <a:pt x="445" y="270"/>
                </a:cubicBezTo>
                <a:cubicBezTo>
                  <a:pt x="331" y="270"/>
                  <a:pt x="331" y="270"/>
                  <a:pt x="331" y="270"/>
                </a:cubicBezTo>
                <a:cubicBezTo>
                  <a:pt x="291" y="205"/>
                  <a:pt x="291" y="205"/>
                  <a:pt x="291" y="205"/>
                </a:cubicBezTo>
                <a:cubicBezTo>
                  <a:pt x="217" y="205"/>
                  <a:pt x="217" y="205"/>
                  <a:pt x="217" y="205"/>
                </a:cubicBezTo>
                <a:cubicBezTo>
                  <a:pt x="240" y="201"/>
                  <a:pt x="258" y="180"/>
                  <a:pt x="258" y="156"/>
                </a:cubicBezTo>
                <a:cubicBezTo>
                  <a:pt x="258" y="154"/>
                  <a:pt x="258" y="152"/>
                  <a:pt x="258" y="150"/>
                </a:cubicBezTo>
                <a:cubicBezTo>
                  <a:pt x="258" y="150"/>
                  <a:pt x="258" y="150"/>
                  <a:pt x="258" y="150"/>
                </a:cubicBezTo>
                <a:cubicBezTo>
                  <a:pt x="257" y="142"/>
                  <a:pt x="254" y="135"/>
                  <a:pt x="250" y="129"/>
                </a:cubicBezTo>
                <a:cubicBezTo>
                  <a:pt x="250" y="129"/>
                  <a:pt x="250" y="129"/>
                  <a:pt x="250" y="129"/>
                </a:cubicBezTo>
                <a:cubicBezTo>
                  <a:pt x="250" y="129"/>
                  <a:pt x="250" y="128"/>
                  <a:pt x="249" y="128"/>
                </a:cubicBezTo>
                <a:cubicBezTo>
                  <a:pt x="249" y="127"/>
                  <a:pt x="249" y="127"/>
                  <a:pt x="249" y="127"/>
                </a:cubicBezTo>
                <a:cubicBezTo>
                  <a:pt x="249" y="127"/>
                  <a:pt x="249" y="127"/>
                  <a:pt x="248" y="127"/>
                </a:cubicBezTo>
                <a:cubicBezTo>
                  <a:pt x="248" y="126"/>
                  <a:pt x="248" y="126"/>
                  <a:pt x="248" y="126"/>
                </a:cubicBezTo>
                <a:cubicBezTo>
                  <a:pt x="248" y="126"/>
                  <a:pt x="248" y="125"/>
                  <a:pt x="247" y="125"/>
                </a:cubicBezTo>
                <a:cubicBezTo>
                  <a:pt x="247" y="125"/>
                  <a:pt x="247" y="125"/>
                  <a:pt x="247" y="125"/>
                </a:cubicBezTo>
                <a:cubicBezTo>
                  <a:pt x="247" y="124"/>
                  <a:pt x="247" y="124"/>
                  <a:pt x="246" y="124"/>
                </a:cubicBezTo>
                <a:cubicBezTo>
                  <a:pt x="246" y="124"/>
                  <a:pt x="246" y="124"/>
                  <a:pt x="246" y="124"/>
                </a:cubicBezTo>
                <a:cubicBezTo>
                  <a:pt x="246" y="124"/>
                  <a:pt x="246" y="124"/>
                  <a:pt x="246" y="123"/>
                </a:cubicBezTo>
                <a:cubicBezTo>
                  <a:pt x="246" y="123"/>
                  <a:pt x="246" y="123"/>
                  <a:pt x="245" y="123"/>
                </a:cubicBezTo>
                <a:cubicBezTo>
                  <a:pt x="245" y="123"/>
                  <a:pt x="245" y="123"/>
                  <a:pt x="245" y="123"/>
                </a:cubicBezTo>
                <a:cubicBezTo>
                  <a:pt x="245" y="122"/>
                  <a:pt x="245" y="122"/>
                  <a:pt x="245" y="122"/>
                </a:cubicBezTo>
                <a:cubicBezTo>
                  <a:pt x="245" y="122"/>
                  <a:pt x="245" y="122"/>
                  <a:pt x="245" y="122"/>
                </a:cubicBezTo>
                <a:cubicBezTo>
                  <a:pt x="244" y="122"/>
                  <a:pt x="244" y="122"/>
                  <a:pt x="244" y="121"/>
                </a:cubicBezTo>
                <a:cubicBezTo>
                  <a:pt x="244" y="121"/>
                  <a:pt x="244" y="121"/>
                  <a:pt x="244" y="121"/>
                </a:cubicBezTo>
                <a:cubicBezTo>
                  <a:pt x="244" y="121"/>
                  <a:pt x="243" y="121"/>
                  <a:pt x="243" y="121"/>
                </a:cubicBezTo>
                <a:cubicBezTo>
                  <a:pt x="243" y="121"/>
                  <a:pt x="243" y="120"/>
                  <a:pt x="243" y="120"/>
                </a:cubicBezTo>
                <a:cubicBezTo>
                  <a:pt x="243" y="120"/>
                  <a:pt x="243" y="120"/>
                  <a:pt x="243" y="120"/>
                </a:cubicBezTo>
                <a:cubicBezTo>
                  <a:pt x="242" y="120"/>
                  <a:pt x="242" y="120"/>
                  <a:pt x="242" y="120"/>
                </a:cubicBezTo>
                <a:cubicBezTo>
                  <a:pt x="242" y="119"/>
                  <a:pt x="242" y="119"/>
                  <a:pt x="242" y="119"/>
                </a:cubicBezTo>
                <a:cubicBezTo>
                  <a:pt x="242" y="119"/>
                  <a:pt x="242" y="119"/>
                  <a:pt x="242" y="119"/>
                </a:cubicBezTo>
                <a:cubicBezTo>
                  <a:pt x="241" y="119"/>
                  <a:pt x="241" y="119"/>
                  <a:pt x="241" y="118"/>
                </a:cubicBezTo>
                <a:cubicBezTo>
                  <a:pt x="241" y="118"/>
                  <a:pt x="241" y="118"/>
                  <a:pt x="241" y="118"/>
                </a:cubicBezTo>
                <a:cubicBezTo>
                  <a:pt x="241" y="118"/>
                  <a:pt x="240" y="118"/>
                  <a:pt x="240" y="118"/>
                </a:cubicBezTo>
                <a:cubicBezTo>
                  <a:pt x="240" y="118"/>
                  <a:pt x="240" y="118"/>
                  <a:pt x="240" y="117"/>
                </a:cubicBezTo>
                <a:cubicBezTo>
                  <a:pt x="240" y="117"/>
                  <a:pt x="239" y="117"/>
                  <a:pt x="239" y="117"/>
                </a:cubicBezTo>
                <a:cubicBezTo>
                  <a:pt x="239" y="117"/>
                  <a:pt x="239" y="117"/>
                  <a:pt x="239" y="117"/>
                </a:cubicBezTo>
                <a:cubicBezTo>
                  <a:pt x="239" y="117"/>
                  <a:pt x="239" y="117"/>
                  <a:pt x="239" y="117"/>
                </a:cubicBezTo>
                <a:cubicBezTo>
                  <a:pt x="239" y="117"/>
                  <a:pt x="239" y="117"/>
                  <a:pt x="239" y="117"/>
                </a:cubicBezTo>
                <a:cubicBezTo>
                  <a:pt x="239" y="117"/>
                  <a:pt x="239" y="116"/>
                  <a:pt x="238" y="116"/>
                </a:cubicBezTo>
                <a:cubicBezTo>
                  <a:pt x="238" y="116"/>
                  <a:pt x="238" y="116"/>
                  <a:pt x="238" y="116"/>
                </a:cubicBezTo>
                <a:cubicBezTo>
                  <a:pt x="238" y="116"/>
                  <a:pt x="238" y="116"/>
                  <a:pt x="237" y="116"/>
                </a:cubicBezTo>
                <a:cubicBezTo>
                  <a:pt x="237" y="116"/>
                  <a:pt x="237" y="116"/>
                  <a:pt x="237" y="116"/>
                </a:cubicBezTo>
                <a:cubicBezTo>
                  <a:pt x="237" y="115"/>
                  <a:pt x="237" y="115"/>
                  <a:pt x="237" y="115"/>
                </a:cubicBezTo>
                <a:cubicBezTo>
                  <a:pt x="237" y="115"/>
                  <a:pt x="237" y="115"/>
                  <a:pt x="237" y="115"/>
                </a:cubicBezTo>
                <a:cubicBezTo>
                  <a:pt x="231" y="111"/>
                  <a:pt x="224" y="108"/>
                  <a:pt x="217" y="107"/>
                </a:cubicBezTo>
                <a:cubicBezTo>
                  <a:pt x="231" y="107"/>
                  <a:pt x="231" y="107"/>
                  <a:pt x="231" y="107"/>
                </a:cubicBezTo>
                <a:cubicBezTo>
                  <a:pt x="166" y="0"/>
                  <a:pt x="166" y="0"/>
                  <a:pt x="166" y="0"/>
                </a:cubicBezTo>
                <a:close/>
                <a:moveTo>
                  <a:pt x="200" y="205"/>
                </a:moveTo>
                <a:cubicBezTo>
                  <a:pt x="61" y="205"/>
                  <a:pt x="61" y="205"/>
                  <a:pt x="61" y="205"/>
                </a:cubicBezTo>
                <a:cubicBezTo>
                  <a:pt x="76" y="179"/>
                  <a:pt x="76" y="179"/>
                  <a:pt x="76" y="179"/>
                </a:cubicBezTo>
                <a:cubicBezTo>
                  <a:pt x="76" y="180"/>
                  <a:pt x="76" y="180"/>
                  <a:pt x="76" y="180"/>
                </a:cubicBezTo>
                <a:cubicBezTo>
                  <a:pt x="165" y="180"/>
                  <a:pt x="165" y="180"/>
                  <a:pt x="165" y="180"/>
                </a:cubicBezTo>
                <a:cubicBezTo>
                  <a:pt x="172" y="193"/>
                  <a:pt x="185" y="202"/>
                  <a:pt x="200" y="205"/>
                </a:cubicBezTo>
                <a:cubicBezTo>
                  <a:pt x="200" y="205"/>
                  <a:pt x="200" y="205"/>
                  <a:pt x="200" y="205"/>
                </a:cubicBezTo>
                <a:close/>
                <a:moveTo>
                  <a:pt x="121" y="107"/>
                </a:moveTo>
                <a:cubicBezTo>
                  <a:pt x="200" y="107"/>
                  <a:pt x="200" y="107"/>
                  <a:pt x="200" y="107"/>
                </a:cubicBezTo>
                <a:cubicBezTo>
                  <a:pt x="185" y="109"/>
                  <a:pt x="172" y="119"/>
                  <a:pt x="165" y="132"/>
                </a:cubicBezTo>
                <a:cubicBezTo>
                  <a:pt x="105" y="132"/>
                  <a:pt x="105" y="132"/>
                  <a:pt x="105" y="132"/>
                </a:cubicBezTo>
                <a:cubicBezTo>
                  <a:pt x="121" y="107"/>
                  <a:pt x="121" y="107"/>
                  <a:pt x="121" y="107"/>
                </a:cubicBezTo>
                <a:close/>
                <a:moveTo>
                  <a:pt x="160" y="168"/>
                </a:moveTo>
                <a:cubicBezTo>
                  <a:pt x="84" y="168"/>
                  <a:pt x="84" y="168"/>
                  <a:pt x="84" y="168"/>
                </a:cubicBezTo>
                <a:cubicBezTo>
                  <a:pt x="98" y="144"/>
                  <a:pt x="98" y="144"/>
                  <a:pt x="98" y="144"/>
                </a:cubicBezTo>
                <a:cubicBezTo>
                  <a:pt x="160" y="144"/>
                  <a:pt x="160" y="144"/>
                  <a:pt x="160" y="144"/>
                </a:cubicBezTo>
                <a:cubicBezTo>
                  <a:pt x="159" y="148"/>
                  <a:pt x="159" y="152"/>
                  <a:pt x="159" y="156"/>
                </a:cubicBezTo>
                <a:cubicBezTo>
                  <a:pt x="159" y="160"/>
                  <a:pt x="159" y="164"/>
                  <a:pt x="160" y="168"/>
                </a:cubicBezTo>
                <a:cubicBezTo>
                  <a:pt x="160" y="168"/>
                  <a:pt x="160" y="168"/>
                  <a:pt x="160" y="168"/>
                </a:cubicBezTo>
                <a:close/>
                <a:moveTo>
                  <a:pt x="110" y="299"/>
                </a:moveTo>
                <a:cubicBezTo>
                  <a:pt x="110" y="308"/>
                  <a:pt x="110" y="308"/>
                  <a:pt x="110" y="308"/>
                </a:cubicBezTo>
                <a:cubicBezTo>
                  <a:pt x="125" y="308"/>
                  <a:pt x="125" y="308"/>
                  <a:pt x="125" y="308"/>
                </a:cubicBezTo>
                <a:cubicBezTo>
                  <a:pt x="125" y="310"/>
                  <a:pt x="123" y="316"/>
                  <a:pt x="114" y="316"/>
                </a:cubicBezTo>
                <a:cubicBezTo>
                  <a:pt x="113" y="316"/>
                  <a:pt x="109" y="316"/>
                  <a:pt x="104" y="314"/>
                </a:cubicBezTo>
                <a:cubicBezTo>
                  <a:pt x="104" y="326"/>
                  <a:pt x="104" y="326"/>
                  <a:pt x="104" y="326"/>
                </a:cubicBezTo>
                <a:cubicBezTo>
                  <a:pt x="107" y="326"/>
                  <a:pt x="112" y="327"/>
                  <a:pt x="117" y="327"/>
                </a:cubicBezTo>
                <a:cubicBezTo>
                  <a:pt x="136" y="327"/>
                  <a:pt x="143" y="315"/>
                  <a:pt x="143" y="304"/>
                </a:cubicBezTo>
                <a:cubicBezTo>
                  <a:pt x="143" y="295"/>
                  <a:pt x="139" y="281"/>
                  <a:pt x="116" y="281"/>
                </a:cubicBezTo>
                <a:cubicBezTo>
                  <a:pt x="114" y="281"/>
                  <a:pt x="110" y="281"/>
                  <a:pt x="105" y="282"/>
                </a:cubicBezTo>
                <a:cubicBezTo>
                  <a:pt x="104" y="282"/>
                  <a:pt x="104" y="282"/>
                  <a:pt x="104" y="282"/>
                </a:cubicBezTo>
                <a:cubicBezTo>
                  <a:pt x="104" y="294"/>
                  <a:pt x="104" y="294"/>
                  <a:pt x="104" y="294"/>
                </a:cubicBezTo>
                <a:cubicBezTo>
                  <a:pt x="108" y="292"/>
                  <a:pt x="112" y="292"/>
                  <a:pt x="114" y="292"/>
                </a:cubicBezTo>
                <a:cubicBezTo>
                  <a:pt x="122" y="292"/>
                  <a:pt x="125" y="297"/>
                  <a:pt x="125" y="299"/>
                </a:cubicBezTo>
                <a:cubicBezTo>
                  <a:pt x="110" y="299"/>
                  <a:pt x="110" y="299"/>
                  <a:pt x="110" y="299"/>
                </a:cubicBezTo>
                <a:close/>
                <a:moveTo>
                  <a:pt x="94" y="314"/>
                </a:moveTo>
                <a:cubicBezTo>
                  <a:pt x="90" y="315"/>
                  <a:pt x="87" y="315"/>
                  <a:pt x="86" y="315"/>
                </a:cubicBezTo>
                <a:cubicBezTo>
                  <a:pt x="75" y="315"/>
                  <a:pt x="73" y="308"/>
                  <a:pt x="73" y="304"/>
                </a:cubicBezTo>
                <a:cubicBezTo>
                  <a:pt x="73" y="297"/>
                  <a:pt x="78" y="293"/>
                  <a:pt x="85" y="293"/>
                </a:cubicBezTo>
                <a:cubicBezTo>
                  <a:pt x="89" y="293"/>
                  <a:pt x="92" y="293"/>
                  <a:pt x="94" y="294"/>
                </a:cubicBezTo>
                <a:cubicBezTo>
                  <a:pt x="94" y="282"/>
                  <a:pt x="94" y="282"/>
                  <a:pt x="94" y="282"/>
                </a:cubicBezTo>
                <a:cubicBezTo>
                  <a:pt x="93" y="282"/>
                  <a:pt x="93" y="282"/>
                  <a:pt x="93" y="282"/>
                </a:cubicBezTo>
                <a:cubicBezTo>
                  <a:pt x="91" y="282"/>
                  <a:pt x="87" y="281"/>
                  <a:pt x="82" y="281"/>
                </a:cubicBezTo>
                <a:cubicBezTo>
                  <a:pt x="62" y="281"/>
                  <a:pt x="55" y="293"/>
                  <a:pt x="55" y="304"/>
                </a:cubicBezTo>
                <a:cubicBezTo>
                  <a:pt x="55" y="318"/>
                  <a:pt x="64" y="327"/>
                  <a:pt x="82" y="327"/>
                </a:cubicBezTo>
                <a:cubicBezTo>
                  <a:pt x="85" y="327"/>
                  <a:pt x="89" y="327"/>
                  <a:pt x="94" y="326"/>
                </a:cubicBezTo>
                <a:cubicBezTo>
                  <a:pt x="94" y="314"/>
                  <a:pt x="94" y="314"/>
                  <a:pt x="94" y="314"/>
                </a:cubicBezTo>
                <a:cubicBezTo>
                  <a:pt x="94" y="314"/>
                  <a:pt x="94" y="314"/>
                  <a:pt x="94" y="314"/>
                </a:cubicBezTo>
                <a:close/>
                <a:moveTo>
                  <a:pt x="27" y="292"/>
                </a:moveTo>
                <a:cubicBezTo>
                  <a:pt x="32" y="306"/>
                  <a:pt x="32" y="306"/>
                  <a:pt x="32" y="306"/>
                </a:cubicBezTo>
                <a:cubicBezTo>
                  <a:pt x="22" y="306"/>
                  <a:pt x="22" y="306"/>
                  <a:pt x="22" y="306"/>
                </a:cubicBezTo>
                <a:cubicBezTo>
                  <a:pt x="27" y="292"/>
                  <a:pt x="27" y="292"/>
                  <a:pt x="27" y="292"/>
                </a:cubicBezTo>
                <a:cubicBezTo>
                  <a:pt x="27" y="292"/>
                  <a:pt x="27" y="292"/>
                  <a:pt x="27" y="292"/>
                </a:cubicBezTo>
                <a:close/>
                <a:moveTo>
                  <a:pt x="16" y="282"/>
                </a:moveTo>
                <a:cubicBezTo>
                  <a:pt x="0" y="327"/>
                  <a:pt x="0" y="327"/>
                  <a:pt x="0" y="327"/>
                </a:cubicBezTo>
                <a:cubicBezTo>
                  <a:pt x="17" y="327"/>
                  <a:pt x="17" y="327"/>
                  <a:pt x="17" y="327"/>
                </a:cubicBezTo>
                <a:cubicBezTo>
                  <a:pt x="20" y="317"/>
                  <a:pt x="20" y="317"/>
                  <a:pt x="20" y="317"/>
                </a:cubicBezTo>
                <a:cubicBezTo>
                  <a:pt x="34" y="317"/>
                  <a:pt x="34" y="317"/>
                  <a:pt x="34" y="317"/>
                </a:cubicBezTo>
                <a:cubicBezTo>
                  <a:pt x="37" y="327"/>
                  <a:pt x="37" y="327"/>
                  <a:pt x="37" y="327"/>
                </a:cubicBezTo>
                <a:cubicBezTo>
                  <a:pt x="55" y="327"/>
                  <a:pt x="55" y="327"/>
                  <a:pt x="55" y="327"/>
                </a:cubicBezTo>
                <a:cubicBezTo>
                  <a:pt x="39" y="282"/>
                  <a:pt x="39" y="282"/>
                  <a:pt x="39" y="282"/>
                </a:cubicBezTo>
                <a:cubicBezTo>
                  <a:pt x="16" y="282"/>
                  <a:pt x="16" y="282"/>
                  <a:pt x="16" y="282"/>
                </a:cubicBezTo>
                <a:close/>
                <a:moveTo>
                  <a:pt x="279" y="282"/>
                </a:moveTo>
                <a:cubicBezTo>
                  <a:pt x="279" y="327"/>
                  <a:pt x="279" y="327"/>
                  <a:pt x="279" y="327"/>
                </a:cubicBezTo>
                <a:cubicBezTo>
                  <a:pt x="318" y="327"/>
                  <a:pt x="318" y="327"/>
                  <a:pt x="318" y="327"/>
                </a:cubicBezTo>
                <a:cubicBezTo>
                  <a:pt x="318" y="316"/>
                  <a:pt x="318" y="316"/>
                  <a:pt x="318" y="316"/>
                </a:cubicBezTo>
                <a:cubicBezTo>
                  <a:pt x="296" y="316"/>
                  <a:pt x="296" y="316"/>
                  <a:pt x="296" y="316"/>
                </a:cubicBezTo>
                <a:cubicBezTo>
                  <a:pt x="296" y="309"/>
                  <a:pt x="296" y="309"/>
                  <a:pt x="296" y="309"/>
                </a:cubicBezTo>
                <a:cubicBezTo>
                  <a:pt x="317" y="309"/>
                  <a:pt x="317" y="309"/>
                  <a:pt x="317" y="309"/>
                </a:cubicBezTo>
                <a:cubicBezTo>
                  <a:pt x="317" y="299"/>
                  <a:pt x="317" y="299"/>
                  <a:pt x="317" y="299"/>
                </a:cubicBezTo>
                <a:cubicBezTo>
                  <a:pt x="296" y="299"/>
                  <a:pt x="296" y="299"/>
                  <a:pt x="296" y="299"/>
                </a:cubicBezTo>
                <a:cubicBezTo>
                  <a:pt x="296" y="292"/>
                  <a:pt x="296" y="292"/>
                  <a:pt x="296" y="292"/>
                </a:cubicBezTo>
                <a:cubicBezTo>
                  <a:pt x="318" y="292"/>
                  <a:pt x="318" y="292"/>
                  <a:pt x="318" y="292"/>
                </a:cubicBezTo>
                <a:cubicBezTo>
                  <a:pt x="318" y="282"/>
                  <a:pt x="318" y="282"/>
                  <a:pt x="318" y="282"/>
                </a:cubicBezTo>
                <a:cubicBezTo>
                  <a:pt x="279" y="282"/>
                  <a:pt x="279" y="282"/>
                  <a:pt x="279" y="282"/>
                </a:cubicBezTo>
                <a:close/>
                <a:moveTo>
                  <a:pt x="268" y="283"/>
                </a:moveTo>
                <a:cubicBezTo>
                  <a:pt x="263" y="281"/>
                  <a:pt x="258" y="281"/>
                  <a:pt x="253" y="281"/>
                </a:cubicBezTo>
                <a:cubicBezTo>
                  <a:pt x="234" y="281"/>
                  <a:pt x="230" y="289"/>
                  <a:pt x="230" y="296"/>
                </a:cubicBezTo>
                <a:cubicBezTo>
                  <a:pt x="230" y="307"/>
                  <a:pt x="240" y="308"/>
                  <a:pt x="246" y="310"/>
                </a:cubicBezTo>
                <a:cubicBezTo>
                  <a:pt x="250" y="310"/>
                  <a:pt x="254" y="311"/>
                  <a:pt x="254" y="313"/>
                </a:cubicBezTo>
                <a:cubicBezTo>
                  <a:pt x="254" y="316"/>
                  <a:pt x="249" y="317"/>
                  <a:pt x="246" y="317"/>
                </a:cubicBezTo>
                <a:cubicBezTo>
                  <a:pt x="242" y="317"/>
                  <a:pt x="237" y="316"/>
                  <a:pt x="231" y="314"/>
                </a:cubicBezTo>
                <a:cubicBezTo>
                  <a:pt x="231" y="325"/>
                  <a:pt x="231" y="325"/>
                  <a:pt x="231" y="325"/>
                </a:cubicBezTo>
                <a:cubicBezTo>
                  <a:pt x="238" y="327"/>
                  <a:pt x="245" y="327"/>
                  <a:pt x="249" y="327"/>
                </a:cubicBezTo>
                <a:cubicBezTo>
                  <a:pt x="269" y="327"/>
                  <a:pt x="271" y="317"/>
                  <a:pt x="271" y="312"/>
                </a:cubicBezTo>
                <a:cubicBezTo>
                  <a:pt x="271" y="301"/>
                  <a:pt x="261" y="299"/>
                  <a:pt x="253" y="298"/>
                </a:cubicBezTo>
                <a:cubicBezTo>
                  <a:pt x="250" y="297"/>
                  <a:pt x="247" y="297"/>
                  <a:pt x="247" y="295"/>
                </a:cubicBezTo>
                <a:cubicBezTo>
                  <a:pt x="247" y="292"/>
                  <a:pt x="251" y="292"/>
                  <a:pt x="255" y="292"/>
                </a:cubicBezTo>
                <a:cubicBezTo>
                  <a:pt x="261" y="292"/>
                  <a:pt x="265" y="293"/>
                  <a:pt x="268" y="294"/>
                </a:cubicBezTo>
                <a:cubicBezTo>
                  <a:pt x="268" y="283"/>
                  <a:pt x="268" y="283"/>
                  <a:pt x="268" y="283"/>
                </a:cubicBezTo>
                <a:cubicBezTo>
                  <a:pt x="268" y="283"/>
                  <a:pt x="268" y="283"/>
                  <a:pt x="268" y="283"/>
                </a:cubicBezTo>
                <a:close/>
                <a:moveTo>
                  <a:pt x="198" y="292"/>
                </a:moveTo>
                <a:cubicBezTo>
                  <a:pt x="203" y="306"/>
                  <a:pt x="203" y="306"/>
                  <a:pt x="203" y="306"/>
                </a:cubicBezTo>
                <a:cubicBezTo>
                  <a:pt x="193" y="306"/>
                  <a:pt x="193" y="306"/>
                  <a:pt x="193" y="306"/>
                </a:cubicBezTo>
                <a:cubicBezTo>
                  <a:pt x="198" y="292"/>
                  <a:pt x="198" y="292"/>
                  <a:pt x="198" y="292"/>
                </a:cubicBezTo>
                <a:cubicBezTo>
                  <a:pt x="198" y="292"/>
                  <a:pt x="198" y="292"/>
                  <a:pt x="198" y="292"/>
                </a:cubicBezTo>
                <a:close/>
                <a:moveTo>
                  <a:pt x="187" y="282"/>
                </a:moveTo>
                <a:cubicBezTo>
                  <a:pt x="171" y="327"/>
                  <a:pt x="171" y="327"/>
                  <a:pt x="171" y="327"/>
                </a:cubicBezTo>
                <a:cubicBezTo>
                  <a:pt x="188" y="327"/>
                  <a:pt x="188" y="327"/>
                  <a:pt x="188" y="327"/>
                </a:cubicBezTo>
                <a:cubicBezTo>
                  <a:pt x="191" y="317"/>
                  <a:pt x="191" y="317"/>
                  <a:pt x="191" y="317"/>
                </a:cubicBezTo>
                <a:cubicBezTo>
                  <a:pt x="205" y="317"/>
                  <a:pt x="205" y="317"/>
                  <a:pt x="205" y="317"/>
                </a:cubicBezTo>
                <a:cubicBezTo>
                  <a:pt x="208" y="327"/>
                  <a:pt x="208" y="327"/>
                  <a:pt x="208" y="327"/>
                </a:cubicBezTo>
                <a:cubicBezTo>
                  <a:pt x="226" y="327"/>
                  <a:pt x="226" y="327"/>
                  <a:pt x="226" y="327"/>
                </a:cubicBezTo>
                <a:cubicBezTo>
                  <a:pt x="210" y="282"/>
                  <a:pt x="210" y="282"/>
                  <a:pt x="210" y="282"/>
                </a:cubicBezTo>
                <a:cubicBezTo>
                  <a:pt x="187" y="282"/>
                  <a:pt x="187" y="282"/>
                  <a:pt x="187" y="282"/>
                </a:cubicBezTo>
                <a:close/>
                <a:moveTo>
                  <a:pt x="159" y="299"/>
                </a:moveTo>
                <a:cubicBezTo>
                  <a:pt x="162" y="299"/>
                  <a:pt x="165" y="302"/>
                  <a:pt x="165" y="305"/>
                </a:cubicBezTo>
                <a:cubicBezTo>
                  <a:pt x="165" y="309"/>
                  <a:pt x="162" y="311"/>
                  <a:pt x="159" y="311"/>
                </a:cubicBezTo>
                <a:cubicBezTo>
                  <a:pt x="156" y="311"/>
                  <a:pt x="153" y="309"/>
                  <a:pt x="153" y="305"/>
                </a:cubicBezTo>
                <a:cubicBezTo>
                  <a:pt x="153" y="302"/>
                  <a:pt x="156" y="299"/>
                  <a:pt x="159" y="299"/>
                </a:cubicBezTo>
                <a:cubicBezTo>
                  <a:pt x="159" y="299"/>
                  <a:pt x="159" y="299"/>
                  <a:pt x="159" y="299"/>
                </a:cubicBezTo>
                <a:cubicBezTo>
                  <a:pt x="159" y="299"/>
                  <a:pt x="159" y="299"/>
                  <a:pt x="159" y="299"/>
                </a:cubicBezTo>
                <a:close/>
              </a:path>
            </a:pathLst>
          </a:custGeom>
          <a:solidFill>
            <a:srgbClr val="0035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30" tIns="45716" rIns="91430" bIns="45716"/>
          <a:lstStyle/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414142"/>
              </a:solidFill>
            </a:endParaRPr>
          </a:p>
        </p:txBody>
      </p:sp>
      <p:sp>
        <p:nvSpPr>
          <p:cNvPr id="4" name="Freeform 14"/>
          <p:cNvSpPr>
            <a:spLocks noEditPoints="1"/>
          </p:cNvSpPr>
          <p:nvPr userDrawn="1"/>
        </p:nvSpPr>
        <p:spPr bwMode="auto">
          <a:xfrm>
            <a:off x="790575" y="1120775"/>
            <a:ext cx="7112000" cy="228600"/>
          </a:xfrm>
          <a:custGeom>
            <a:avLst/>
            <a:gdLst>
              <a:gd name="T0" fmla="*/ 2147483647 w 5973"/>
              <a:gd name="T1" fmla="*/ 2147483647 h 144"/>
              <a:gd name="T2" fmla="*/ 2147483647 w 5973"/>
              <a:gd name="T3" fmla="*/ 2147483647 h 144"/>
              <a:gd name="T4" fmla="*/ 2147483647 w 5973"/>
              <a:gd name="T5" fmla="*/ 2147483647 h 144"/>
              <a:gd name="T6" fmla="*/ 0 w 5973"/>
              <a:gd name="T7" fmla="*/ 2147483647 h 144"/>
              <a:gd name="T8" fmla="*/ 2147483647 w 5973"/>
              <a:gd name="T9" fmla="*/ 2147483647 h 144"/>
              <a:gd name="T10" fmla="*/ 2147483647 w 5973"/>
              <a:gd name="T11" fmla="*/ 2147483647 h 144"/>
              <a:gd name="T12" fmla="*/ 2147483647 w 5973"/>
              <a:gd name="T13" fmla="*/ 2147483647 h 144"/>
              <a:gd name="T14" fmla="*/ 2147483647 w 5973"/>
              <a:gd name="T15" fmla="*/ 2147483647 h 144"/>
              <a:gd name="T16" fmla="*/ 2147483647 w 5973"/>
              <a:gd name="T17" fmla="*/ 2147483647 h 144"/>
              <a:gd name="T18" fmla="*/ 2147483647 w 5973"/>
              <a:gd name="T19" fmla="*/ 2147483647 h 144"/>
              <a:gd name="T20" fmla="*/ 2147483647 w 5973"/>
              <a:gd name="T21" fmla="*/ 0 h 144"/>
              <a:gd name="T22" fmla="*/ 2147483647 w 5973"/>
              <a:gd name="T23" fmla="*/ 2147483647 h 144"/>
              <a:gd name="T24" fmla="*/ 2147483647 w 5973"/>
              <a:gd name="T25" fmla="*/ 2147483647 h 144"/>
              <a:gd name="T26" fmla="*/ 2147483647 w 5973"/>
              <a:gd name="T27" fmla="*/ 0 h 144"/>
              <a:gd name="T28" fmla="*/ 2147483647 w 5973"/>
              <a:gd name="T29" fmla="*/ 0 h 14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0" t="0" r="r" b="b"/>
            <a:pathLst>
              <a:path w="5973" h="144">
                <a:moveTo>
                  <a:pt x="23" y="108"/>
                </a:moveTo>
                <a:lnTo>
                  <a:pt x="5905" y="108"/>
                </a:lnTo>
                <a:lnTo>
                  <a:pt x="5882" y="144"/>
                </a:lnTo>
                <a:lnTo>
                  <a:pt x="0" y="144"/>
                </a:lnTo>
                <a:lnTo>
                  <a:pt x="23" y="108"/>
                </a:lnTo>
                <a:close/>
                <a:moveTo>
                  <a:pt x="35" y="90"/>
                </a:moveTo>
                <a:lnTo>
                  <a:pt x="5916" y="90"/>
                </a:lnTo>
                <a:lnTo>
                  <a:pt x="5939" y="54"/>
                </a:lnTo>
                <a:lnTo>
                  <a:pt x="57" y="54"/>
                </a:lnTo>
                <a:lnTo>
                  <a:pt x="35" y="90"/>
                </a:lnTo>
                <a:close/>
                <a:moveTo>
                  <a:pt x="92" y="0"/>
                </a:moveTo>
                <a:lnTo>
                  <a:pt x="69" y="36"/>
                </a:lnTo>
                <a:lnTo>
                  <a:pt x="5951" y="36"/>
                </a:lnTo>
                <a:lnTo>
                  <a:pt x="5973" y="0"/>
                </a:lnTo>
                <a:lnTo>
                  <a:pt x="92" y="0"/>
                </a:lnTo>
                <a:close/>
              </a:path>
            </a:pathLst>
          </a:custGeom>
          <a:solidFill>
            <a:srgbClr val="E0F1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1430" tIns="45716" rIns="91430" bIns="45716"/>
          <a:lstStyle/>
          <a:p>
            <a:pPr defTabSz="912813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414142"/>
              </a:solidFill>
            </a:endParaRPr>
          </a:p>
        </p:txBody>
      </p:sp>
      <p:grpSp>
        <p:nvGrpSpPr>
          <p:cNvPr id="5" name="Группа 9"/>
          <p:cNvGrpSpPr>
            <a:grpSpLocks/>
          </p:cNvGrpSpPr>
          <p:nvPr userDrawn="1"/>
        </p:nvGrpSpPr>
        <p:grpSpPr bwMode="auto">
          <a:xfrm>
            <a:off x="8758238" y="6324600"/>
            <a:ext cx="385762" cy="233363"/>
            <a:chOff x="11674475" y="6324600"/>
            <a:chExt cx="514350" cy="233363"/>
          </a:xfrm>
        </p:grpSpPr>
        <p:sp>
          <p:nvSpPr>
            <p:cNvPr id="6" name="Freeform 16"/>
            <p:cNvSpPr>
              <a:spLocks/>
            </p:cNvSpPr>
            <p:nvPr userDrawn="1"/>
          </p:nvSpPr>
          <p:spPr bwMode="auto">
            <a:xfrm>
              <a:off x="11674475" y="6497638"/>
              <a:ext cx="514350" cy="60325"/>
            </a:xfrm>
            <a:custGeom>
              <a:avLst/>
              <a:gdLst>
                <a:gd name="T0" fmla="*/ 0 w 216"/>
                <a:gd name="T1" fmla="*/ 2147483647 h 25"/>
                <a:gd name="T2" fmla="*/ 0 w 216"/>
                <a:gd name="T3" fmla="*/ 2147483647 h 25"/>
                <a:gd name="T4" fmla="*/ 2147483647 w 216"/>
                <a:gd name="T5" fmla="*/ 0 h 25"/>
                <a:gd name="T6" fmla="*/ 2147483647 w 216"/>
                <a:gd name="T7" fmla="*/ 0 h 25"/>
                <a:gd name="T8" fmla="*/ 2147483647 w 216"/>
                <a:gd name="T9" fmla="*/ 0 h 25"/>
                <a:gd name="T10" fmla="*/ 2147483647 w 216"/>
                <a:gd name="T11" fmla="*/ 2147483647 h 25"/>
                <a:gd name="T12" fmla="*/ 0 w 216"/>
                <a:gd name="T13" fmla="*/ 2147483647 h 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216" h="25"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5" y="22"/>
                    <a:pt x="28" y="13"/>
                    <a:pt x="36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16" y="25"/>
                    <a:pt x="216" y="25"/>
                    <a:pt x="216" y="25"/>
                  </a:cubicBezTo>
                  <a:cubicBezTo>
                    <a:pt x="0" y="25"/>
                    <a:pt x="0" y="25"/>
                    <a:pt x="0" y="25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281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414142"/>
                </a:solidFill>
              </a:endParaRPr>
            </a:p>
          </p:txBody>
        </p:sp>
        <p:sp>
          <p:nvSpPr>
            <p:cNvPr id="7" name="Freeform 17"/>
            <p:cNvSpPr>
              <a:spLocks/>
            </p:cNvSpPr>
            <p:nvPr userDrawn="1"/>
          </p:nvSpPr>
          <p:spPr bwMode="auto">
            <a:xfrm>
              <a:off x="11674475" y="6324600"/>
              <a:ext cx="514350" cy="58738"/>
            </a:xfrm>
            <a:custGeom>
              <a:avLst/>
              <a:gdLst>
                <a:gd name="T0" fmla="*/ 2147483647 w 216"/>
                <a:gd name="T1" fmla="*/ 0 h 25"/>
                <a:gd name="T2" fmla="*/ 2147483647 w 216"/>
                <a:gd name="T3" fmla="*/ 2147483647 h 25"/>
                <a:gd name="T4" fmla="*/ 2147483647 w 216"/>
                <a:gd name="T5" fmla="*/ 2147483647 h 25"/>
                <a:gd name="T6" fmla="*/ 0 w 216"/>
                <a:gd name="T7" fmla="*/ 0 h 25"/>
                <a:gd name="T8" fmla="*/ 2147483647 w 216"/>
                <a:gd name="T9" fmla="*/ 0 h 2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6" h="25">
                  <a:moveTo>
                    <a:pt x="216" y="0"/>
                  </a:moveTo>
                  <a:cubicBezTo>
                    <a:pt x="216" y="25"/>
                    <a:pt x="216" y="25"/>
                    <a:pt x="21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28" y="12"/>
                    <a:pt x="15" y="3"/>
                    <a:pt x="0" y="0"/>
                  </a:cubicBezTo>
                  <a:cubicBezTo>
                    <a:pt x="216" y="0"/>
                    <a:pt x="216" y="0"/>
                    <a:pt x="216" y="0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281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414142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 userDrawn="1"/>
          </p:nvSpPr>
          <p:spPr bwMode="auto">
            <a:xfrm>
              <a:off x="11769724" y="6411913"/>
              <a:ext cx="419101" cy="57150"/>
            </a:xfrm>
            <a:custGeom>
              <a:avLst/>
              <a:gdLst>
                <a:gd name="T0" fmla="*/ 0 w 176"/>
                <a:gd name="T1" fmla="*/ 2147483647 h 24"/>
                <a:gd name="T2" fmla="*/ 0 w 176"/>
                <a:gd name="T3" fmla="*/ 2147483647 h 24"/>
                <a:gd name="T4" fmla="*/ 2147483647 w 176"/>
                <a:gd name="T5" fmla="*/ 2147483647 h 24"/>
                <a:gd name="T6" fmla="*/ 0 w 176"/>
                <a:gd name="T7" fmla="*/ 0 h 24"/>
                <a:gd name="T8" fmla="*/ 2147483647 w 176"/>
                <a:gd name="T9" fmla="*/ 0 h 24"/>
                <a:gd name="T10" fmla="*/ 2147483647 w 176"/>
                <a:gd name="T11" fmla="*/ 2147483647 h 24"/>
                <a:gd name="T12" fmla="*/ 0 w 176"/>
                <a:gd name="T13" fmla="*/ 2147483647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176" h="24"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1" y="20"/>
                    <a:pt x="2" y="16"/>
                    <a:pt x="2" y="12"/>
                  </a:cubicBezTo>
                  <a:cubicBezTo>
                    <a:pt x="2" y="8"/>
                    <a:pt x="1" y="4"/>
                    <a:pt x="0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76" y="24"/>
                    <a:pt x="176" y="24"/>
                    <a:pt x="176" y="24"/>
                  </a:cubicBezTo>
                  <a:cubicBezTo>
                    <a:pt x="0" y="24"/>
                    <a:pt x="0" y="24"/>
                    <a:pt x="0" y="24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defTabSz="912813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ru-RU" smtClean="0">
                <a:solidFill>
                  <a:srgbClr val="414142"/>
                </a:solidFill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3694" y="365128"/>
            <a:ext cx="7084915" cy="755649"/>
          </a:xfrm>
        </p:spPr>
        <p:txBody>
          <a:bodyPr anchor="b">
            <a:normAutofit/>
          </a:bodyPr>
          <a:lstStyle>
            <a:lvl1pPr>
              <a:defRPr sz="3200" cap="all" baseline="0">
                <a:solidFill>
                  <a:schemeClr val="tx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9" name="Номер слайда 18"/>
          <p:cNvSpPr>
            <a:spLocks noGrp="1"/>
          </p:cNvSpPr>
          <p:nvPr>
            <p:ph type="sldNum" sz="quarter" idx="10"/>
          </p:nvPr>
        </p:nvSpPr>
        <p:spPr>
          <a:xfrm>
            <a:off x="8489950" y="6324600"/>
            <a:ext cx="339725" cy="233363"/>
          </a:xfrm>
        </p:spPr>
        <p:txBody>
          <a:bodyPr/>
          <a:lstStyle>
            <a:lvl1pPr>
              <a:defRPr sz="13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85439E0-692D-43FC-8C7D-A87F769B0842}" type="slidenum">
              <a:rPr lang="ru-RU" altLang="ru-RU">
                <a:solidFill>
                  <a:srgbClr val="003274"/>
                </a:solidFill>
              </a:rPr>
              <a:pPr>
                <a:defRPr/>
              </a:pPr>
              <a:t>‹#›</a:t>
            </a:fld>
            <a:endParaRPr lang="ru-RU" altLang="ru-RU">
              <a:solidFill>
                <a:srgbClr val="00327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36085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navigation8" descr="ujkm,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24" y="293762"/>
            <a:ext cx="1674813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2777" y="2181346"/>
            <a:ext cx="8280400" cy="1031875"/>
          </a:xfrm>
          <a:ln/>
        </p:spPr>
        <p:txBody>
          <a:bodyPr/>
          <a:lstStyle>
            <a:lvl1pPr>
              <a:lnSpc>
                <a:spcPct val="130000"/>
              </a:lnSpc>
              <a:defRPr sz="1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2852" y="3284612"/>
            <a:ext cx="3743325" cy="649287"/>
          </a:xfrm>
          <a:ln/>
        </p:spPr>
        <p:txBody>
          <a:bodyPr anchor="ctr"/>
          <a:lstStyle>
            <a:lvl1pPr marL="0" indent="0">
              <a:buFontTx/>
              <a:buNone/>
              <a:defRPr sz="1400" b="1">
                <a:solidFill>
                  <a:schemeClr val="bg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26180785"/>
      </p:ext>
    </p:extLst>
  </p:cSld>
  <p:clrMapOvr>
    <a:masterClrMapping/>
  </p:clrMapOvr>
  <p:transition>
    <p:fade/>
  </p:transition>
  <p:hf hdr="0" ft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726B6-3386-492A-8DF3-B4BBCF0A00E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0796292"/>
      </p:ext>
    </p:extLst>
  </p:cSld>
  <p:clrMapOvr>
    <a:masterClrMapping/>
  </p:clrMapOvr>
  <p:transition/>
  <p:hf hdr="0" ftr="0" dt="0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4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177" indent="0">
              <a:buNone/>
              <a:defRPr sz="1800"/>
            </a:lvl2pPr>
            <a:lvl3pPr marL="902406" indent="0">
              <a:buNone/>
              <a:defRPr sz="1600"/>
            </a:lvl3pPr>
            <a:lvl4pPr marL="1353615" indent="0">
              <a:buNone/>
              <a:defRPr sz="1400"/>
            </a:lvl4pPr>
            <a:lvl5pPr marL="1804814" indent="0">
              <a:buNone/>
              <a:defRPr sz="1400"/>
            </a:lvl5pPr>
            <a:lvl6pPr marL="2256014" indent="0">
              <a:buNone/>
              <a:defRPr sz="1400"/>
            </a:lvl6pPr>
            <a:lvl7pPr marL="2707229" indent="0">
              <a:buNone/>
              <a:defRPr sz="1400"/>
            </a:lvl7pPr>
            <a:lvl8pPr marL="3158430" indent="0">
              <a:buNone/>
              <a:defRPr sz="1400"/>
            </a:lvl8pPr>
            <a:lvl9pPr marL="3609633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726B6-3386-492A-8DF3-B4BBCF0A00E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8570775"/>
      </p:ext>
    </p:extLst>
  </p:cSld>
  <p:clrMapOvr>
    <a:masterClrMapping/>
  </p:clrMapOvr>
  <p:transition/>
  <p:hf hdr="0" ftr="0" dt="0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8317" y="1125548"/>
            <a:ext cx="4135437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6198" y="1125548"/>
            <a:ext cx="4137025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726B6-3386-492A-8DF3-B4BBCF0A00E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0954845"/>
      </p:ext>
    </p:extLst>
  </p:cSld>
  <p:clrMapOvr>
    <a:masterClrMapping/>
  </p:clrMapOvr>
  <p:transition/>
  <p:hf hdr="0" ftr="0" dt="0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15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1177" indent="0">
              <a:buNone/>
              <a:defRPr sz="2000" b="1"/>
            </a:lvl2pPr>
            <a:lvl3pPr marL="902406" indent="0">
              <a:buNone/>
              <a:defRPr sz="1800" b="1"/>
            </a:lvl3pPr>
            <a:lvl4pPr marL="1353615" indent="0">
              <a:buNone/>
              <a:defRPr sz="1600" b="1"/>
            </a:lvl4pPr>
            <a:lvl5pPr marL="1804814" indent="0">
              <a:buNone/>
              <a:defRPr sz="1600" b="1"/>
            </a:lvl5pPr>
            <a:lvl6pPr marL="2256014" indent="0">
              <a:buNone/>
              <a:defRPr sz="1600" b="1"/>
            </a:lvl6pPr>
            <a:lvl7pPr marL="2707229" indent="0">
              <a:buNone/>
              <a:defRPr sz="1600" b="1"/>
            </a:lvl7pPr>
            <a:lvl8pPr marL="3158430" indent="0">
              <a:buNone/>
              <a:defRPr sz="1600" b="1"/>
            </a:lvl8pPr>
            <a:lvl9pPr marL="360963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15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7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1177" indent="0">
              <a:buNone/>
              <a:defRPr sz="2000" b="1"/>
            </a:lvl2pPr>
            <a:lvl3pPr marL="902406" indent="0">
              <a:buNone/>
              <a:defRPr sz="1800" b="1"/>
            </a:lvl3pPr>
            <a:lvl4pPr marL="1353615" indent="0">
              <a:buNone/>
              <a:defRPr sz="1600" b="1"/>
            </a:lvl4pPr>
            <a:lvl5pPr marL="1804814" indent="0">
              <a:buNone/>
              <a:defRPr sz="1600" b="1"/>
            </a:lvl5pPr>
            <a:lvl6pPr marL="2256014" indent="0">
              <a:buNone/>
              <a:defRPr sz="1600" b="1"/>
            </a:lvl6pPr>
            <a:lvl7pPr marL="2707229" indent="0">
              <a:buNone/>
              <a:defRPr sz="1600" b="1"/>
            </a:lvl7pPr>
            <a:lvl8pPr marL="3158430" indent="0">
              <a:buNone/>
              <a:defRPr sz="1600" b="1"/>
            </a:lvl8pPr>
            <a:lvl9pPr marL="360963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7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726B6-3386-492A-8DF3-B4BBCF0A00E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1333178"/>
      </p:ext>
    </p:extLst>
  </p:cSld>
  <p:clrMapOvr>
    <a:masterClrMapping/>
  </p:clrMapOvr>
  <p:transition/>
  <p:hf hdr="0" ftr="0" dt="0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726B6-3386-492A-8DF3-B4BBCF0A00E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6403234"/>
      </p:ext>
    </p:extLst>
  </p:cSld>
  <p:clrMapOvr>
    <a:masterClrMapping/>
  </p:clrMapOvr>
  <p:transition/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Объект 2"/>
          <p:cNvSpPr>
            <a:spLocks noGrp="1"/>
          </p:cNvSpPr>
          <p:nvPr>
            <p:ph idx="16"/>
          </p:nvPr>
        </p:nvSpPr>
        <p:spPr>
          <a:xfrm>
            <a:off x="1004935" y="2300754"/>
            <a:ext cx="3203465" cy="3757146"/>
          </a:xfrm>
        </p:spPr>
        <p:txBody>
          <a:bodyPr/>
          <a:lstStyle>
            <a:lvl1pPr marL="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ru-RU" dirty="0"/>
          </a:p>
        </p:txBody>
      </p:sp>
      <p:sp>
        <p:nvSpPr>
          <p:cNvPr id="24" name="Текст 2"/>
          <p:cNvSpPr>
            <a:spLocks noGrp="1"/>
          </p:cNvSpPr>
          <p:nvPr>
            <p:ph type="body" idx="1" hasCustomPrompt="1"/>
          </p:nvPr>
        </p:nvSpPr>
        <p:spPr>
          <a:xfrm>
            <a:off x="1004935" y="1564186"/>
            <a:ext cx="3203465" cy="726059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800" b="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30" name="Объект 2"/>
          <p:cNvSpPr>
            <a:spLocks noGrp="1"/>
          </p:cNvSpPr>
          <p:nvPr>
            <p:ph idx="17"/>
          </p:nvPr>
        </p:nvSpPr>
        <p:spPr>
          <a:xfrm>
            <a:off x="4584332" y="2300754"/>
            <a:ext cx="3203465" cy="3757146"/>
          </a:xfrm>
        </p:spPr>
        <p:txBody>
          <a:bodyPr/>
          <a:lstStyle>
            <a:lvl1pPr marL="0" indent="0"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ru-RU" dirty="0"/>
          </a:p>
        </p:txBody>
      </p:sp>
      <p:sp>
        <p:nvSpPr>
          <p:cNvPr id="31" name="Текст 2"/>
          <p:cNvSpPr>
            <a:spLocks noGrp="1"/>
          </p:cNvSpPr>
          <p:nvPr>
            <p:ph type="body" idx="18" hasCustomPrompt="1"/>
          </p:nvPr>
        </p:nvSpPr>
        <p:spPr>
          <a:xfrm>
            <a:off x="4584332" y="1564186"/>
            <a:ext cx="3203465" cy="726059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1800" b="0">
                <a:solidFill>
                  <a:schemeClr val="tx2"/>
                </a:solidFill>
                <a:latin typeface="Arial" charset="0"/>
                <a:cs typeface="Arial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grpSp>
        <p:nvGrpSpPr>
          <p:cNvPr id="15" name="Группа 14"/>
          <p:cNvGrpSpPr/>
          <p:nvPr userDrawn="1"/>
        </p:nvGrpSpPr>
        <p:grpSpPr>
          <a:xfrm>
            <a:off x="8758234" y="6324603"/>
            <a:ext cx="385773" cy="233363"/>
            <a:chOff x="11674462" y="6324600"/>
            <a:chExt cx="514363" cy="233363"/>
          </a:xfrm>
        </p:grpSpPr>
        <p:sp>
          <p:nvSpPr>
            <p:cNvPr id="17" name="Freeform 16"/>
            <p:cNvSpPr/>
            <p:nvPr userDrawn="1"/>
          </p:nvSpPr>
          <p:spPr bwMode="auto">
            <a:xfrm>
              <a:off x="11674467" y="6497638"/>
              <a:ext cx="514350" cy="60325"/>
            </a:xfrm>
            <a:custGeom>
              <a:avLst/>
              <a:gdLst>
                <a:gd name="T0" fmla="*/ 0 w 216"/>
                <a:gd name="T1" fmla="*/ 25 h 25"/>
                <a:gd name="T2" fmla="*/ 0 w 216"/>
                <a:gd name="T3" fmla="*/ 25 h 25"/>
                <a:gd name="T4" fmla="*/ 36 w 216"/>
                <a:gd name="T5" fmla="*/ 0 h 25"/>
                <a:gd name="T6" fmla="*/ 216 w 216"/>
                <a:gd name="T7" fmla="*/ 0 h 25"/>
                <a:gd name="T8" fmla="*/ 216 w 216"/>
                <a:gd name="T9" fmla="*/ 0 h 25"/>
                <a:gd name="T10" fmla="*/ 216 w 216"/>
                <a:gd name="T11" fmla="*/ 25 h 25"/>
                <a:gd name="T12" fmla="*/ 0 w 216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25"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5" y="22"/>
                    <a:pt x="28" y="13"/>
                    <a:pt x="36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16" y="25"/>
                    <a:pt x="216" y="25"/>
                    <a:pt x="216" y="25"/>
                  </a:cubicBezTo>
                  <a:cubicBezTo>
                    <a:pt x="0" y="25"/>
                    <a:pt x="0" y="25"/>
                    <a:pt x="0" y="25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 sz="1800" dirty="0"/>
            </a:p>
          </p:txBody>
        </p:sp>
        <p:sp>
          <p:nvSpPr>
            <p:cNvPr id="18" name="Freeform 17"/>
            <p:cNvSpPr/>
            <p:nvPr userDrawn="1"/>
          </p:nvSpPr>
          <p:spPr bwMode="auto">
            <a:xfrm>
              <a:off x="11674462" y="6324600"/>
              <a:ext cx="514349" cy="58738"/>
            </a:xfrm>
            <a:custGeom>
              <a:avLst/>
              <a:gdLst>
                <a:gd name="T0" fmla="*/ 216 w 216"/>
                <a:gd name="T1" fmla="*/ 0 h 25"/>
                <a:gd name="T2" fmla="*/ 216 w 216"/>
                <a:gd name="T3" fmla="*/ 25 h 25"/>
                <a:gd name="T4" fmla="*/ 36 w 216"/>
                <a:gd name="T5" fmla="*/ 25 h 25"/>
                <a:gd name="T6" fmla="*/ 0 w 216"/>
                <a:gd name="T7" fmla="*/ 0 h 25"/>
                <a:gd name="T8" fmla="*/ 216 w 216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25">
                  <a:moveTo>
                    <a:pt x="216" y="0"/>
                  </a:moveTo>
                  <a:cubicBezTo>
                    <a:pt x="216" y="25"/>
                    <a:pt x="216" y="25"/>
                    <a:pt x="21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28" y="12"/>
                    <a:pt x="15" y="3"/>
                    <a:pt x="0" y="0"/>
                  </a:cubicBezTo>
                  <a:cubicBezTo>
                    <a:pt x="216" y="0"/>
                    <a:pt x="216" y="0"/>
                    <a:pt x="216" y="0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 sz="1800" dirty="0"/>
            </a:p>
          </p:txBody>
        </p:sp>
        <p:sp>
          <p:nvSpPr>
            <p:cNvPr id="19" name="Freeform 18"/>
            <p:cNvSpPr/>
            <p:nvPr userDrawn="1"/>
          </p:nvSpPr>
          <p:spPr bwMode="auto">
            <a:xfrm>
              <a:off x="11769726" y="6411913"/>
              <a:ext cx="419099" cy="57150"/>
            </a:xfrm>
            <a:custGeom>
              <a:avLst/>
              <a:gdLst>
                <a:gd name="T0" fmla="*/ 0 w 176"/>
                <a:gd name="T1" fmla="*/ 24 h 24"/>
                <a:gd name="T2" fmla="*/ 0 w 176"/>
                <a:gd name="T3" fmla="*/ 24 h 24"/>
                <a:gd name="T4" fmla="*/ 2 w 176"/>
                <a:gd name="T5" fmla="*/ 12 h 24"/>
                <a:gd name="T6" fmla="*/ 0 w 176"/>
                <a:gd name="T7" fmla="*/ 0 h 24"/>
                <a:gd name="T8" fmla="*/ 176 w 176"/>
                <a:gd name="T9" fmla="*/ 0 h 24"/>
                <a:gd name="T10" fmla="*/ 176 w 176"/>
                <a:gd name="T11" fmla="*/ 24 h 24"/>
                <a:gd name="T12" fmla="*/ 0 w 176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24"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1" y="20"/>
                    <a:pt x="2" y="16"/>
                    <a:pt x="2" y="12"/>
                  </a:cubicBezTo>
                  <a:cubicBezTo>
                    <a:pt x="2" y="8"/>
                    <a:pt x="1" y="4"/>
                    <a:pt x="0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76" y="24"/>
                    <a:pt x="176" y="24"/>
                    <a:pt x="176" y="24"/>
                  </a:cubicBezTo>
                  <a:cubicBezTo>
                    <a:pt x="0" y="24"/>
                    <a:pt x="0" y="24"/>
                    <a:pt x="0" y="24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 sz="1800" dirty="0"/>
            </a:p>
          </p:txBody>
        </p:sp>
      </p:grpSp>
      <p:sp>
        <p:nvSpPr>
          <p:cNvPr id="23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04935" y="365129"/>
            <a:ext cx="6807252" cy="755649"/>
          </a:xfrm>
        </p:spPr>
        <p:txBody>
          <a:bodyPr anchor="b" anchorCtr="0">
            <a:normAutofit/>
          </a:bodyPr>
          <a:lstStyle>
            <a:lvl1pPr>
              <a:defRPr sz="3000" cap="all" baseline="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25" name="Freeform 5"/>
          <p:cNvSpPr>
            <a:spLocks noEditPoints="1"/>
          </p:cNvSpPr>
          <p:nvPr userDrawn="1"/>
        </p:nvSpPr>
        <p:spPr bwMode="auto">
          <a:xfrm>
            <a:off x="7811477" y="877888"/>
            <a:ext cx="1141413" cy="784226"/>
          </a:xfrm>
          <a:custGeom>
            <a:avLst/>
            <a:gdLst>
              <a:gd name="T0" fmla="*/ 360 w 471"/>
              <a:gd name="T1" fmla="*/ 321 h 321"/>
              <a:gd name="T2" fmla="*/ 163 w 471"/>
              <a:gd name="T3" fmla="*/ 0 h 321"/>
              <a:gd name="T4" fmla="*/ 326 w 471"/>
              <a:gd name="T5" fmla="*/ 265 h 321"/>
              <a:gd name="T6" fmla="*/ 254 w 471"/>
              <a:gd name="T7" fmla="*/ 153 h 321"/>
              <a:gd name="T8" fmla="*/ 246 w 471"/>
              <a:gd name="T9" fmla="*/ 127 h 321"/>
              <a:gd name="T10" fmla="*/ 245 w 471"/>
              <a:gd name="T11" fmla="*/ 125 h 321"/>
              <a:gd name="T12" fmla="*/ 243 w 471"/>
              <a:gd name="T13" fmla="*/ 123 h 321"/>
              <a:gd name="T14" fmla="*/ 242 w 471"/>
              <a:gd name="T15" fmla="*/ 121 h 321"/>
              <a:gd name="T16" fmla="*/ 241 w 471"/>
              <a:gd name="T17" fmla="*/ 120 h 321"/>
              <a:gd name="T18" fmla="*/ 240 w 471"/>
              <a:gd name="T19" fmla="*/ 119 h 321"/>
              <a:gd name="T20" fmla="*/ 239 w 471"/>
              <a:gd name="T21" fmla="*/ 118 h 321"/>
              <a:gd name="T22" fmla="*/ 237 w 471"/>
              <a:gd name="T23" fmla="*/ 117 h 321"/>
              <a:gd name="T24" fmla="*/ 237 w 471"/>
              <a:gd name="T25" fmla="*/ 116 h 321"/>
              <a:gd name="T26" fmla="*/ 235 w 471"/>
              <a:gd name="T27" fmla="*/ 115 h 321"/>
              <a:gd name="T28" fmla="*/ 235 w 471"/>
              <a:gd name="T29" fmla="*/ 115 h 321"/>
              <a:gd name="T30" fmla="*/ 233 w 471"/>
              <a:gd name="T31" fmla="*/ 113 h 321"/>
              <a:gd name="T32" fmla="*/ 232 w 471"/>
              <a:gd name="T33" fmla="*/ 113 h 321"/>
              <a:gd name="T34" fmla="*/ 163 w 471"/>
              <a:gd name="T35" fmla="*/ 0 h 321"/>
              <a:gd name="T36" fmla="*/ 75 w 471"/>
              <a:gd name="T37" fmla="*/ 176 h 321"/>
              <a:gd name="T38" fmla="*/ 197 w 471"/>
              <a:gd name="T39" fmla="*/ 201 h 321"/>
              <a:gd name="T40" fmla="*/ 197 w 471"/>
              <a:gd name="T41" fmla="*/ 105 h 321"/>
              <a:gd name="T42" fmla="*/ 119 w 471"/>
              <a:gd name="T43" fmla="*/ 105 h 321"/>
              <a:gd name="T44" fmla="*/ 96 w 471"/>
              <a:gd name="T45" fmla="*/ 141 h 321"/>
              <a:gd name="T46" fmla="*/ 158 w 471"/>
              <a:gd name="T47" fmla="*/ 164 h 321"/>
              <a:gd name="T48" fmla="*/ 108 w 471"/>
              <a:gd name="T49" fmla="*/ 303 h 321"/>
              <a:gd name="T50" fmla="*/ 102 w 471"/>
              <a:gd name="T51" fmla="*/ 308 h 321"/>
              <a:gd name="T52" fmla="*/ 141 w 471"/>
              <a:gd name="T53" fmla="*/ 299 h 321"/>
              <a:gd name="T54" fmla="*/ 102 w 471"/>
              <a:gd name="T55" fmla="*/ 277 h 321"/>
              <a:gd name="T56" fmla="*/ 123 w 471"/>
              <a:gd name="T57" fmla="*/ 294 h 321"/>
              <a:gd name="T58" fmla="*/ 84 w 471"/>
              <a:gd name="T59" fmla="*/ 310 h 321"/>
              <a:gd name="T60" fmla="*/ 93 w 471"/>
              <a:gd name="T61" fmla="*/ 289 h 321"/>
              <a:gd name="T62" fmla="*/ 81 w 471"/>
              <a:gd name="T63" fmla="*/ 276 h 321"/>
              <a:gd name="T64" fmla="*/ 93 w 471"/>
              <a:gd name="T65" fmla="*/ 319 h 321"/>
              <a:gd name="T66" fmla="*/ 27 w 471"/>
              <a:gd name="T67" fmla="*/ 287 h 321"/>
              <a:gd name="T68" fmla="*/ 26 w 471"/>
              <a:gd name="T69" fmla="*/ 287 h 321"/>
              <a:gd name="T70" fmla="*/ 0 w 471"/>
              <a:gd name="T71" fmla="*/ 321 h 321"/>
              <a:gd name="T72" fmla="*/ 33 w 471"/>
              <a:gd name="T73" fmla="*/ 311 h 321"/>
              <a:gd name="T74" fmla="*/ 38 w 471"/>
              <a:gd name="T75" fmla="*/ 277 h 321"/>
              <a:gd name="T76" fmla="*/ 274 w 471"/>
              <a:gd name="T77" fmla="*/ 321 h 321"/>
              <a:gd name="T78" fmla="*/ 291 w 471"/>
              <a:gd name="T79" fmla="*/ 310 h 321"/>
              <a:gd name="T80" fmla="*/ 311 w 471"/>
              <a:gd name="T81" fmla="*/ 293 h 321"/>
              <a:gd name="T82" fmla="*/ 312 w 471"/>
              <a:gd name="T83" fmla="*/ 287 h 321"/>
              <a:gd name="T84" fmla="*/ 263 w 471"/>
              <a:gd name="T85" fmla="*/ 277 h 321"/>
              <a:gd name="T86" fmla="*/ 242 w 471"/>
              <a:gd name="T87" fmla="*/ 304 h 321"/>
              <a:gd name="T88" fmla="*/ 227 w 471"/>
              <a:gd name="T89" fmla="*/ 308 h 321"/>
              <a:gd name="T90" fmla="*/ 266 w 471"/>
              <a:gd name="T91" fmla="*/ 307 h 321"/>
              <a:gd name="T92" fmla="*/ 250 w 471"/>
              <a:gd name="T93" fmla="*/ 286 h 321"/>
              <a:gd name="T94" fmla="*/ 263 w 471"/>
              <a:gd name="T95" fmla="*/ 277 h 321"/>
              <a:gd name="T96" fmla="*/ 190 w 471"/>
              <a:gd name="T97" fmla="*/ 301 h 321"/>
              <a:gd name="T98" fmla="*/ 183 w 471"/>
              <a:gd name="T99" fmla="*/ 277 h 321"/>
              <a:gd name="T100" fmla="*/ 188 w 471"/>
              <a:gd name="T101" fmla="*/ 311 h 321"/>
              <a:gd name="T102" fmla="*/ 222 w 471"/>
              <a:gd name="T103" fmla="*/ 321 h 321"/>
              <a:gd name="T104" fmla="*/ 156 w 471"/>
              <a:gd name="T105" fmla="*/ 293 h 321"/>
              <a:gd name="T106" fmla="*/ 150 w 471"/>
              <a:gd name="T107" fmla="*/ 300 h 321"/>
              <a:gd name="T108" fmla="*/ 156 w 471"/>
              <a:gd name="T109" fmla="*/ 293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471" h="321">
                <a:moveTo>
                  <a:pt x="444" y="277"/>
                </a:moveTo>
                <a:cubicBezTo>
                  <a:pt x="471" y="321"/>
                  <a:pt x="471" y="321"/>
                  <a:pt x="471" y="321"/>
                </a:cubicBezTo>
                <a:cubicBezTo>
                  <a:pt x="360" y="321"/>
                  <a:pt x="360" y="321"/>
                  <a:pt x="360" y="321"/>
                </a:cubicBezTo>
                <a:cubicBezTo>
                  <a:pt x="333" y="277"/>
                  <a:pt x="333" y="277"/>
                  <a:pt x="333" y="277"/>
                </a:cubicBezTo>
                <a:cubicBezTo>
                  <a:pt x="444" y="277"/>
                  <a:pt x="444" y="277"/>
                  <a:pt x="444" y="277"/>
                </a:cubicBezTo>
                <a:close/>
                <a:moveTo>
                  <a:pt x="163" y="0"/>
                </a:moveTo>
                <a:cubicBezTo>
                  <a:pt x="274" y="0"/>
                  <a:pt x="274" y="0"/>
                  <a:pt x="274" y="0"/>
                </a:cubicBezTo>
                <a:cubicBezTo>
                  <a:pt x="437" y="265"/>
                  <a:pt x="437" y="265"/>
                  <a:pt x="437" y="265"/>
                </a:cubicBezTo>
                <a:cubicBezTo>
                  <a:pt x="326" y="265"/>
                  <a:pt x="326" y="265"/>
                  <a:pt x="326" y="265"/>
                </a:cubicBezTo>
                <a:cubicBezTo>
                  <a:pt x="286" y="201"/>
                  <a:pt x="286" y="201"/>
                  <a:pt x="286" y="201"/>
                </a:cubicBezTo>
                <a:cubicBezTo>
                  <a:pt x="213" y="201"/>
                  <a:pt x="213" y="201"/>
                  <a:pt x="213" y="201"/>
                </a:cubicBezTo>
                <a:cubicBezTo>
                  <a:pt x="236" y="197"/>
                  <a:pt x="254" y="177"/>
                  <a:pt x="254" y="153"/>
                </a:cubicBezTo>
                <a:cubicBezTo>
                  <a:pt x="254" y="151"/>
                  <a:pt x="253" y="149"/>
                  <a:pt x="253" y="147"/>
                </a:cubicBezTo>
                <a:cubicBezTo>
                  <a:pt x="253" y="147"/>
                  <a:pt x="253" y="147"/>
                  <a:pt x="253" y="147"/>
                </a:cubicBezTo>
                <a:cubicBezTo>
                  <a:pt x="252" y="140"/>
                  <a:pt x="250" y="133"/>
                  <a:pt x="246" y="127"/>
                </a:cubicBezTo>
                <a:cubicBezTo>
                  <a:pt x="246" y="127"/>
                  <a:pt x="246" y="127"/>
                  <a:pt x="246" y="127"/>
                </a:cubicBezTo>
                <a:cubicBezTo>
                  <a:pt x="245" y="126"/>
                  <a:pt x="245" y="126"/>
                  <a:pt x="245" y="125"/>
                </a:cubicBezTo>
                <a:cubicBezTo>
                  <a:pt x="245" y="125"/>
                  <a:pt x="245" y="125"/>
                  <a:pt x="245" y="125"/>
                </a:cubicBezTo>
                <a:cubicBezTo>
                  <a:pt x="244" y="125"/>
                  <a:pt x="244" y="124"/>
                  <a:pt x="244" y="124"/>
                </a:cubicBezTo>
                <a:cubicBezTo>
                  <a:pt x="244" y="124"/>
                  <a:pt x="244" y="124"/>
                  <a:pt x="244" y="124"/>
                </a:cubicBezTo>
                <a:cubicBezTo>
                  <a:pt x="244" y="123"/>
                  <a:pt x="243" y="123"/>
                  <a:pt x="243" y="123"/>
                </a:cubicBezTo>
                <a:cubicBezTo>
                  <a:pt x="243" y="123"/>
                  <a:pt x="243" y="122"/>
                  <a:pt x="243" y="122"/>
                </a:cubicBezTo>
                <a:cubicBezTo>
                  <a:pt x="243" y="122"/>
                  <a:pt x="242" y="122"/>
                  <a:pt x="242" y="122"/>
                </a:cubicBezTo>
                <a:cubicBezTo>
                  <a:pt x="242" y="122"/>
                  <a:pt x="242" y="122"/>
                  <a:pt x="242" y="121"/>
                </a:cubicBezTo>
                <a:cubicBezTo>
                  <a:pt x="242" y="121"/>
                  <a:pt x="242" y="121"/>
                  <a:pt x="242" y="121"/>
                </a:cubicBezTo>
                <a:cubicBezTo>
                  <a:pt x="241" y="121"/>
                  <a:pt x="241" y="121"/>
                  <a:pt x="241" y="120"/>
                </a:cubicBezTo>
                <a:cubicBezTo>
                  <a:pt x="241" y="120"/>
                  <a:pt x="241" y="120"/>
                  <a:pt x="241" y="120"/>
                </a:cubicBezTo>
                <a:cubicBezTo>
                  <a:pt x="241" y="120"/>
                  <a:pt x="241" y="120"/>
                  <a:pt x="241" y="120"/>
                </a:cubicBezTo>
                <a:cubicBezTo>
                  <a:pt x="240" y="120"/>
                  <a:pt x="240" y="120"/>
                  <a:pt x="240" y="120"/>
                </a:cubicBezTo>
                <a:cubicBezTo>
                  <a:pt x="240" y="119"/>
                  <a:pt x="240" y="119"/>
                  <a:pt x="240" y="119"/>
                </a:cubicBezTo>
                <a:cubicBezTo>
                  <a:pt x="240" y="119"/>
                  <a:pt x="240" y="119"/>
                  <a:pt x="239" y="119"/>
                </a:cubicBezTo>
                <a:cubicBezTo>
                  <a:pt x="239" y="119"/>
                  <a:pt x="239" y="118"/>
                  <a:pt x="239" y="118"/>
                </a:cubicBezTo>
                <a:cubicBezTo>
                  <a:pt x="239" y="118"/>
                  <a:pt x="239" y="118"/>
                  <a:pt x="239" y="118"/>
                </a:cubicBezTo>
                <a:cubicBezTo>
                  <a:pt x="239" y="118"/>
                  <a:pt x="238" y="118"/>
                  <a:pt x="238" y="118"/>
                </a:cubicBezTo>
                <a:cubicBezTo>
                  <a:pt x="238" y="117"/>
                  <a:pt x="238" y="117"/>
                  <a:pt x="238" y="117"/>
                </a:cubicBezTo>
                <a:cubicBezTo>
                  <a:pt x="238" y="117"/>
                  <a:pt x="238" y="117"/>
                  <a:pt x="237" y="117"/>
                </a:cubicBezTo>
                <a:cubicBezTo>
                  <a:pt x="237" y="117"/>
                  <a:pt x="237" y="117"/>
                  <a:pt x="237" y="117"/>
                </a:cubicBezTo>
                <a:cubicBezTo>
                  <a:pt x="237" y="116"/>
                  <a:pt x="237" y="116"/>
                  <a:pt x="237" y="116"/>
                </a:cubicBezTo>
                <a:cubicBezTo>
                  <a:pt x="237" y="116"/>
                  <a:pt x="237" y="116"/>
                  <a:pt x="237" y="116"/>
                </a:cubicBezTo>
                <a:cubicBezTo>
                  <a:pt x="236" y="116"/>
                  <a:pt x="236" y="116"/>
                  <a:pt x="236" y="115"/>
                </a:cubicBezTo>
                <a:cubicBezTo>
                  <a:pt x="236" y="115"/>
                  <a:pt x="236" y="115"/>
                  <a:pt x="236" y="115"/>
                </a:cubicBezTo>
                <a:cubicBezTo>
                  <a:pt x="235" y="115"/>
                  <a:pt x="235" y="115"/>
                  <a:pt x="235" y="115"/>
                </a:cubicBezTo>
                <a:cubicBezTo>
                  <a:pt x="235" y="115"/>
                  <a:pt x="235" y="115"/>
                  <a:pt x="235" y="115"/>
                </a:cubicBezTo>
                <a:cubicBezTo>
                  <a:pt x="235" y="115"/>
                  <a:pt x="235" y="115"/>
                  <a:pt x="235" y="115"/>
                </a:cubicBezTo>
                <a:cubicBezTo>
                  <a:pt x="235" y="115"/>
                  <a:pt x="235" y="115"/>
                  <a:pt x="235" y="115"/>
                </a:cubicBezTo>
                <a:cubicBezTo>
                  <a:pt x="235" y="114"/>
                  <a:pt x="234" y="114"/>
                  <a:pt x="234" y="114"/>
                </a:cubicBezTo>
                <a:cubicBezTo>
                  <a:pt x="234" y="114"/>
                  <a:pt x="234" y="114"/>
                  <a:pt x="234" y="114"/>
                </a:cubicBezTo>
                <a:cubicBezTo>
                  <a:pt x="234" y="114"/>
                  <a:pt x="234" y="114"/>
                  <a:pt x="233" y="113"/>
                </a:cubicBezTo>
                <a:cubicBezTo>
                  <a:pt x="233" y="113"/>
                  <a:pt x="233" y="113"/>
                  <a:pt x="233" y="113"/>
                </a:cubicBezTo>
                <a:cubicBezTo>
                  <a:pt x="233" y="113"/>
                  <a:pt x="233" y="113"/>
                  <a:pt x="232" y="113"/>
                </a:cubicBezTo>
                <a:cubicBezTo>
                  <a:pt x="232" y="113"/>
                  <a:pt x="232" y="113"/>
                  <a:pt x="232" y="113"/>
                </a:cubicBezTo>
                <a:cubicBezTo>
                  <a:pt x="227" y="109"/>
                  <a:pt x="220" y="106"/>
                  <a:pt x="213" y="105"/>
                </a:cubicBezTo>
                <a:cubicBezTo>
                  <a:pt x="227" y="105"/>
                  <a:pt x="227" y="105"/>
                  <a:pt x="227" y="105"/>
                </a:cubicBezTo>
                <a:cubicBezTo>
                  <a:pt x="163" y="0"/>
                  <a:pt x="163" y="0"/>
                  <a:pt x="163" y="0"/>
                </a:cubicBezTo>
                <a:close/>
                <a:moveTo>
                  <a:pt x="197" y="201"/>
                </a:moveTo>
                <a:cubicBezTo>
                  <a:pt x="60" y="201"/>
                  <a:pt x="60" y="201"/>
                  <a:pt x="60" y="201"/>
                </a:cubicBezTo>
                <a:cubicBezTo>
                  <a:pt x="75" y="176"/>
                  <a:pt x="75" y="176"/>
                  <a:pt x="75" y="176"/>
                </a:cubicBezTo>
                <a:cubicBezTo>
                  <a:pt x="75" y="176"/>
                  <a:pt x="75" y="176"/>
                  <a:pt x="75" y="176"/>
                </a:cubicBezTo>
                <a:cubicBezTo>
                  <a:pt x="162" y="176"/>
                  <a:pt x="162" y="176"/>
                  <a:pt x="162" y="176"/>
                </a:cubicBezTo>
                <a:cubicBezTo>
                  <a:pt x="169" y="189"/>
                  <a:pt x="182" y="198"/>
                  <a:pt x="197" y="201"/>
                </a:cubicBezTo>
                <a:cubicBezTo>
                  <a:pt x="197" y="201"/>
                  <a:pt x="197" y="201"/>
                  <a:pt x="197" y="201"/>
                </a:cubicBezTo>
                <a:close/>
                <a:moveTo>
                  <a:pt x="119" y="105"/>
                </a:moveTo>
                <a:cubicBezTo>
                  <a:pt x="197" y="105"/>
                  <a:pt x="197" y="105"/>
                  <a:pt x="197" y="105"/>
                </a:cubicBezTo>
                <a:cubicBezTo>
                  <a:pt x="182" y="107"/>
                  <a:pt x="169" y="117"/>
                  <a:pt x="162" y="129"/>
                </a:cubicBezTo>
                <a:cubicBezTo>
                  <a:pt x="104" y="129"/>
                  <a:pt x="104" y="129"/>
                  <a:pt x="104" y="129"/>
                </a:cubicBezTo>
                <a:cubicBezTo>
                  <a:pt x="119" y="105"/>
                  <a:pt x="119" y="105"/>
                  <a:pt x="119" y="105"/>
                </a:cubicBezTo>
                <a:close/>
                <a:moveTo>
                  <a:pt x="158" y="164"/>
                </a:moveTo>
                <a:cubicBezTo>
                  <a:pt x="82" y="164"/>
                  <a:pt x="82" y="164"/>
                  <a:pt x="82" y="164"/>
                </a:cubicBezTo>
                <a:cubicBezTo>
                  <a:pt x="96" y="141"/>
                  <a:pt x="96" y="141"/>
                  <a:pt x="96" y="141"/>
                </a:cubicBezTo>
                <a:cubicBezTo>
                  <a:pt x="158" y="141"/>
                  <a:pt x="158" y="141"/>
                  <a:pt x="158" y="141"/>
                </a:cubicBezTo>
                <a:cubicBezTo>
                  <a:pt x="157" y="145"/>
                  <a:pt x="156" y="149"/>
                  <a:pt x="156" y="153"/>
                </a:cubicBezTo>
                <a:cubicBezTo>
                  <a:pt x="156" y="157"/>
                  <a:pt x="157" y="161"/>
                  <a:pt x="158" y="164"/>
                </a:cubicBezTo>
                <a:cubicBezTo>
                  <a:pt x="158" y="164"/>
                  <a:pt x="158" y="164"/>
                  <a:pt x="158" y="164"/>
                </a:cubicBezTo>
                <a:close/>
                <a:moveTo>
                  <a:pt x="108" y="294"/>
                </a:moveTo>
                <a:cubicBezTo>
                  <a:pt x="108" y="303"/>
                  <a:pt x="108" y="303"/>
                  <a:pt x="108" y="303"/>
                </a:cubicBezTo>
                <a:cubicBezTo>
                  <a:pt x="123" y="303"/>
                  <a:pt x="123" y="303"/>
                  <a:pt x="123" y="303"/>
                </a:cubicBezTo>
                <a:cubicBezTo>
                  <a:pt x="123" y="304"/>
                  <a:pt x="121" y="310"/>
                  <a:pt x="112" y="310"/>
                </a:cubicBezTo>
                <a:cubicBezTo>
                  <a:pt x="112" y="310"/>
                  <a:pt x="107" y="310"/>
                  <a:pt x="102" y="308"/>
                </a:cubicBezTo>
                <a:cubicBezTo>
                  <a:pt x="102" y="319"/>
                  <a:pt x="102" y="319"/>
                  <a:pt x="102" y="319"/>
                </a:cubicBezTo>
                <a:cubicBezTo>
                  <a:pt x="105" y="320"/>
                  <a:pt x="110" y="321"/>
                  <a:pt x="115" y="321"/>
                </a:cubicBezTo>
                <a:cubicBezTo>
                  <a:pt x="133" y="321"/>
                  <a:pt x="141" y="310"/>
                  <a:pt x="141" y="299"/>
                </a:cubicBezTo>
                <a:cubicBezTo>
                  <a:pt x="141" y="290"/>
                  <a:pt x="137" y="276"/>
                  <a:pt x="114" y="276"/>
                </a:cubicBezTo>
                <a:cubicBezTo>
                  <a:pt x="112" y="276"/>
                  <a:pt x="108" y="276"/>
                  <a:pt x="103" y="277"/>
                </a:cubicBezTo>
                <a:cubicBezTo>
                  <a:pt x="102" y="277"/>
                  <a:pt x="102" y="277"/>
                  <a:pt x="102" y="277"/>
                </a:cubicBezTo>
                <a:cubicBezTo>
                  <a:pt x="102" y="289"/>
                  <a:pt x="102" y="289"/>
                  <a:pt x="102" y="289"/>
                </a:cubicBezTo>
                <a:cubicBezTo>
                  <a:pt x="106" y="287"/>
                  <a:pt x="110" y="287"/>
                  <a:pt x="112" y="287"/>
                </a:cubicBezTo>
                <a:cubicBezTo>
                  <a:pt x="120" y="287"/>
                  <a:pt x="123" y="291"/>
                  <a:pt x="123" y="294"/>
                </a:cubicBezTo>
                <a:cubicBezTo>
                  <a:pt x="108" y="294"/>
                  <a:pt x="108" y="294"/>
                  <a:pt x="108" y="294"/>
                </a:cubicBezTo>
                <a:close/>
                <a:moveTo>
                  <a:pt x="93" y="308"/>
                </a:moveTo>
                <a:cubicBezTo>
                  <a:pt x="88" y="309"/>
                  <a:pt x="86" y="310"/>
                  <a:pt x="84" y="310"/>
                </a:cubicBezTo>
                <a:cubicBezTo>
                  <a:pt x="74" y="310"/>
                  <a:pt x="72" y="302"/>
                  <a:pt x="72" y="298"/>
                </a:cubicBezTo>
                <a:cubicBezTo>
                  <a:pt x="72" y="292"/>
                  <a:pt x="77" y="287"/>
                  <a:pt x="84" y="287"/>
                </a:cubicBezTo>
                <a:cubicBezTo>
                  <a:pt x="87" y="287"/>
                  <a:pt x="90" y="288"/>
                  <a:pt x="93" y="289"/>
                </a:cubicBezTo>
                <a:cubicBezTo>
                  <a:pt x="93" y="277"/>
                  <a:pt x="93" y="277"/>
                  <a:pt x="93" y="277"/>
                </a:cubicBezTo>
                <a:cubicBezTo>
                  <a:pt x="92" y="277"/>
                  <a:pt x="92" y="277"/>
                  <a:pt x="92" y="277"/>
                </a:cubicBezTo>
                <a:cubicBezTo>
                  <a:pt x="90" y="277"/>
                  <a:pt x="86" y="276"/>
                  <a:pt x="81" y="276"/>
                </a:cubicBezTo>
                <a:cubicBezTo>
                  <a:pt x="61" y="276"/>
                  <a:pt x="54" y="287"/>
                  <a:pt x="54" y="299"/>
                </a:cubicBezTo>
                <a:cubicBezTo>
                  <a:pt x="54" y="312"/>
                  <a:pt x="63" y="321"/>
                  <a:pt x="80" y="321"/>
                </a:cubicBezTo>
                <a:cubicBezTo>
                  <a:pt x="84" y="321"/>
                  <a:pt x="88" y="321"/>
                  <a:pt x="93" y="319"/>
                </a:cubicBezTo>
                <a:cubicBezTo>
                  <a:pt x="93" y="308"/>
                  <a:pt x="93" y="308"/>
                  <a:pt x="93" y="308"/>
                </a:cubicBezTo>
                <a:cubicBezTo>
                  <a:pt x="93" y="308"/>
                  <a:pt x="93" y="308"/>
                  <a:pt x="93" y="308"/>
                </a:cubicBezTo>
                <a:close/>
                <a:moveTo>
                  <a:pt x="27" y="287"/>
                </a:moveTo>
                <a:cubicBezTo>
                  <a:pt x="31" y="301"/>
                  <a:pt x="31" y="301"/>
                  <a:pt x="31" y="301"/>
                </a:cubicBezTo>
                <a:cubicBezTo>
                  <a:pt x="22" y="301"/>
                  <a:pt x="22" y="301"/>
                  <a:pt x="22" y="301"/>
                </a:cubicBezTo>
                <a:cubicBezTo>
                  <a:pt x="26" y="287"/>
                  <a:pt x="26" y="287"/>
                  <a:pt x="26" y="287"/>
                </a:cubicBezTo>
                <a:cubicBezTo>
                  <a:pt x="27" y="287"/>
                  <a:pt x="27" y="287"/>
                  <a:pt x="27" y="287"/>
                </a:cubicBezTo>
                <a:close/>
                <a:moveTo>
                  <a:pt x="16" y="277"/>
                </a:moveTo>
                <a:cubicBezTo>
                  <a:pt x="0" y="321"/>
                  <a:pt x="0" y="321"/>
                  <a:pt x="0" y="321"/>
                </a:cubicBezTo>
                <a:cubicBezTo>
                  <a:pt x="17" y="321"/>
                  <a:pt x="17" y="321"/>
                  <a:pt x="17" y="321"/>
                </a:cubicBezTo>
                <a:cubicBezTo>
                  <a:pt x="20" y="311"/>
                  <a:pt x="20" y="311"/>
                  <a:pt x="20" y="311"/>
                </a:cubicBezTo>
                <a:cubicBezTo>
                  <a:pt x="33" y="311"/>
                  <a:pt x="33" y="311"/>
                  <a:pt x="33" y="311"/>
                </a:cubicBezTo>
                <a:cubicBezTo>
                  <a:pt x="36" y="321"/>
                  <a:pt x="36" y="321"/>
                  <a:pt x="36" y="321"/>
                </a:cubicBezTo>
                <a:cubicBezTo>
                  <a:pt x="54" y="321"/>
                  <a:pt x="54" y="321"/>
                  <a:pt x="54" y="321"/>
                </a:cubicBezTo>
                <a:cubicBezTo>
                  <a:pt x="38" y="277"/>
                  <a:pt x="38" y="277"/>
                  <a:pt x="38" y="277"/>
                </a:cubicBezTo>
                <a:cubicBezTo>
                  <a:pt x="16" y="277"/>
                  <a:pt x="16" y="277"/>
                  <a:pt x="16" y="277"/>
                </a:cubicBezTo>
                <a:close/>
                <a:moveTo>
                  <a:pt x="274" y="277"/>
                </a:moveTo>
                <a:cubicBezTo>
                  <a:pt x="274" y="321"/>
                  <a:pt x="274" y="321"/>
                  <a:pt x="274" y="321"/>
                </a:cubicBezTo>
                <a:cubicBezTo>
                  <a:pt x="313" y="321"/>
                  <a:pt x="313" y="321"/>
                  <a:pt x="313" y="321"/>
                </a:cubicBezTo>
                <a:cubicBezTo>
                  <a:pt x="313" y="310"/>
                  <a:pt x="313" y="310"/>
                  <a:pt x="313" y="310"/>
                </a:cubicBezTo>
                <a:cubicBezTo>
                  <a:pt x="291" y="310"/>
                  <a:pt x="291" y="310"/>
                  <a:pt x="291" y="310"/>
                </a:cubicBezTo>
                <a:cubicBezTo>
                  <a:pt x="291" y="303"/>
                  <a:pt x="291" y="303"/>
                  <a:pt x="291" y="303"/>
                </a:cubicBezTo>
                <a:cubicBezTo>
                  <a:pt x="311" y="303"/>
                  <a:pt x="311" y="303"/>
                  <a:pt x="311" y="303"/>
                </a:cubicBezTo>
                <a:cubicBezTo>
                  <a:pt x="311" y="293"/>
                  <a:pt x="311" y="293"/>
                  <a:pt x="311" y="293"/>
                </a:cubicBezTo>
                <a:cubicBezTo>
                  <a:pt x="291" y="293"/>
                  <a:pt x="291" y="293"/>
                  <a:pt x="291" y="293"/>
                </a:cubicBezTo>
                <a:cubicBezTo>
                  <a:pt x="291" y="287"/>
                  <a:pt x="291" y="287"/>
                  <a:pt x="291" y="287"/>
                </a:cubicBezTo>
                <a:cubicBezTo>
                  <a:pt x="312" y="287"/>
                  <a:pt x="312" y="287"/>
                  <a:pt x="312" y="287"/>
                </a:cubicBezTo>
                <a:cubicBezTo>
                  <a:pt x="312" y="277"/>
                  <a:pt x="312" y="277"/>
                  <a:pt x="312" y="277"/>
                </a:cubicBezTo>
                <a:cubicBezTo>
                  <a:pt x="274" y="277"/>
                  <a:pt x="274" y="277"/>
                  <a:pt x="274" y="277"/>
                </a:cubicBezTo>
                <a:close/>
                <a:moveTo>
                  <a:pt x="263" y="277"/>
                </a:moveTo>
                <a:cubicBezTo>
                  <a:pt x="258" y="276"/>
                  <a:pt x="253" y="276"/>
                  <a:pt x="249" y="276"/>
                </a:cubicBezTo>
                <a:cubicBezTo>
                  <a:pt x="230" y="276"/>
                  <a:pt x="226" y="284"/>
                  <a:pt x="226" y="290"/>
                </a:cubicBezTo>
                <a:cubicBezTo>
                  <a:pt x="226" y="301"/>
                  <a:pt x="236" y="303"/>
                  <a:pt x="242" y="304"/>
                </a:cubicBezTo>
                <a:cubicBezTo>
                  <a:pt x="245" y="305"/>
                  <a:pt x="249" y="305"/>
                  <a:pt x="249" y="308"/>
                </a:cubicBezTo>
                <a:cubicBezTo>
                  <a:pt x="249" y="310"/>
                  <a:pt x="245" y="311"/>
                  <a:pt x="242" y="311"/>
                </a:cubicBezTo>
                <a:cubicBezTo>
                  <a:pt x="238" y="311"/>
                  <a:pt x="233" y="310"/>
                  <a:pt x="227" y="308"/>
                </a:cubicBezTo>
                <a:cubicBezTo>
                  <a:pt x="227" y="319"/>
                  <a:pt x="227" y="319"/>
                  <a:pt x="227" y="319"/>
                </a:cubicBezTo>
                <a:cubicBezTo>
                  <a:pt x="233" y="321"/>
                  <a:pt x="240" y="321"/>
                  <a:pt x="245" y="321"/>
                </a:cubicBezTo>
                <a:cubicBezTo>
                  <a:pt x="264" y="321"/>
                  <a:pt x="266" y="311"/>
                  <a:pt x="266" y="307"/>
                </a:cubicBezTo>
                <a:cubicBezTo>
                  <a:pt x="266" y="295"/>
                  <a:pt x="256" y="294"/>
                  <a:pt x="248" y="292"/>
                </a:cubicBezTo>
                <a:cubicBezTo>
                  <a:pt x="246" y="292"/>
                  <a:pt x="243" y="291"/>
                  <a:pt x="243" y="289"/>
                </a:cubicBezTo>
                <a:cubicBezTo>
                  <a:pt x="243" y="286"/>
                  <a:pt x="247" y="286"/>
                  <a:pt x="250" y="286"/>
                </a:cubicBezTo>
                <a:cubicBezTo>
                  <a:pt x="256" y="286"/>
                  <a:pt x="260" y="288"/>
                  <a:pt x="263" y="289"/>
                </a:cubicBezTo>
                <a:cubicBezTo>
                  <a:pt x="263" y="277"/>
                  <a:pt x="263" y="277"/>
                  <a:pt x="263" y="277"/>
                </a:cubicBezTo>
                <a:cubicBezTo>
                  <a:pt x="263" y="277"/>
                  <a:pt x="263" y="277"/>
                  <a:pt x="263" y="277"/>
                </a:cubicBezTo>
                <a:close/>
                <a:moveTo>
                  <a:pt x="195" y="287"/>
                </a:moveTo>
                <a:cubicBezTo>
                  <a:pt x="199" y="301"/>
                  <a:pt x="199" y="301"/>
                  <a:pt x="199" y="301"/>
                </a:cubicBezTo>
                <a:cubicBezTo>
                  <a:pt x="190" y="301"/>
                  <a:pt x="190" y="301"/>
                  <a:pt x="190" y="301"/>
                </a:cubicBezTo>
                <a:cubicBezTo>
                  <a:pt x="194" y="287"/>
                  <a:pt x="194" y="287"/>
                  <a:pt x="194" y="287"/>
                </a:cubicBezTo>
                <a:cubicBezTo>
                  <a:pt x="195" y="287"/>
                  <a:pt x="195" y="287"/>
                  <a:pt x="195" y="287"/>
                </a:cubicBezTo>
                <a:close/>
                <a:moveTo>
                  <a:pt x="183" y="277"/>
                </a:moveTo>
                <a:cubicBezTo>
                  <a:pt x="168" y="321"/>
                  <a:pt x="168" y="321"/>
                  <a:pt x="168" y="321"/>
                </a:cubicBezTo>
                <a:cubicBezTo>
                  <a:pt x="185" y="321"/>
                  <a:pt x="185" y="321"/>
                  <a:pt x="185" y="321"/>
                </a:cubicBezTo>
                <a:cubicBezTo>
                  <a:pt x="188" y="311"/>
                  <a:pt x="188" y="311"/>
                  <a:pt x="188" y="311"/>
                </a:cubicBezTo>
                <a:cubicBezTo>
                  <a:pt x="201" y="311"/>
                  <a:pt x="201" y="311"/>
                  <a:pt x="201" y="311"/>
                </a:cubicBezTo>
                <a:cubicBezTo>
                  <a:pt x="204" y="321"/>
                  <a:pt x="204" y="321"/>
                  <a:pt x="204" y="321"/>
                </a:cubicBezTo>
                <a:cubicBezTo>
                  <a:pt x="222" y="321"/>
                  <a:pt x="222" y="321"/>
                  <a:pt x="222" y="321"/>
                </a:cubicBezTo>
                <a:cubicBezTo>
                  <a:pt x="206" y="277"/>
                  <a:pt x="206" y="277"/>
                  <a:pt x="206" y="277"/>
                </a:cubicBezTo>
                <a:cubicBezTo>
                  <a:pt x="183" y="277"/>
                  <a:pt x="183" y="277"/>
                  <a:pt x="183" y="277"/>
                </a:cubicBezTo>
                <a:close/>
                <a:moveTo>
                  <a:pt x="156" y="293"/>
                </a:moveTo>
                <a:cubicBezTo>
                  <a:pt x="160" y="293"/>
                  <a:pt x="162" y="296"/>
                  <a:pt x="162" y="300"/>
                </a:cubicBezTo>
                <a:cubicBezTo>
                  <a:pt x="162" y="303"/>
                  <a:pt x="160" y="306"/>
                  <a:pt x="156" y="306"/>
                </a:cubicBezTo>
                <a:cubicBezTo>
                  <a:pt x="153" y="306"/>
                  <a:pt x="150" y="303"/>
                  <a:pt x="150" y="300"/>
                </a:cubicBezTo>
                <a:cubicBezTo>
                  <a:pt x="150" y="296"/>
                  <a:pt x="153" y="293"/>
                  <a:pt x="156" y="293"/>
                </a:cubicBezTo>
                <a:cubicBezTo>
                  <a:pt x="156" y="293"/>
                  <a:pt x="156" y="293"/>
                  <a:pt x="156" y="293"/>
                </a:cubicBezTo>
                <a:cubicBezTo>
                  <a:pt x="156" y="293"/>
                  <a:pt x="156" y="293"/>
                  <a:pt x="156" y="293"/>
                </a:cubicBezTo>
                <a:close/>
              </a:path>
            </a:pathLst>
          </a:custGeom>
          <a:solidFill>
            <a:srgbClr val="0035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 dirty="0"/>
          </a:p>
        </p:txBody>
      </p:sp>
      <p:sp>
        <p:nvSpPr>
          <p:cNvPr id="26" name="Freeform 6"/>
          <p:cNvSpPr>
            <a:spLocks noEditPoints="1"/>
          </p:cNvSpPr>
          <p:nvPr userDrawn="1"/>
        </p:nvSpPr>
        <p:spPr bwMode="auto">
          <a:xfrm>
            <a:off x="941388" y="1135063"/>
            <a:ext cx="6884988" cy="233363"/>
          </a:xfrm>
          <a:custGeom>
            <a:avLst/>
            <a:gdLst>
              <a:gd name="T0" fmla="*/ 23 w 4337"/>
              <a:gd name="T1" fmla="*/ 110 h 147"/>
              <a:gd name="T2" fmla="*/ 4267 w 4337"/>
              <a:gd name="T3" fmla="*/ 110 h 147"/>
              <a:gd name="T4" fmla="*/ 4244 w 4337"/>
              <a:gd name="T5" fmla="*/ 147 h 147"/>
              <a:gd name="T6" fmla="*/ 0 w 4337"/>
              <a:gd name="T7" fmla="*/ 147 h 147"/>
              <a:gd name="T8" fmla="*/ 23 w 4337"/>
              <a:gd name="T9" fmla="*/ 110 h 147"/>
              <a:gd name="T10" fmla="*/ 35 w 4337"/>
              <a:gd name="T11" fmla="*/ 92 h 147"/>
              <a:gd name="T12" fmla="*/ 4279 w 4337"/>
              <a:gd name="T13" fmla="*/ 92 h 147"/>
              <a:gd name="T14" fmla="*/ 4302 w 4337"/>
              <a:gd name="T15" fmla="*/ 55 h 147"/>
              <a:gd name="T16" fmla="*/ 58 w 4337"/>
              <a:gd name="T17" fmla="*/ 55 h 147"/>
              <a:gd name="T18" fmla="*/ 35 w 4337"/>
              <a:gd name="T19" fmla="*/ 92 h 147"/>
              <a:gd name="T20" fmla="*/ 93 w 4337"/>
              <a:gd name="T21" fmla="*/ 0 h 147"/>
              <a:gd name="T22" fmla="*/ 70 w 4337"/>
              <a:gd name="T23" fmla="*/ 37 h 147"/>
              <a:gd name="T24" fmla="*/ 4314 w 4337"/>
              <a:gd name="T25" fmla="*/ 37 h 147"/>
              <a:gd name="T26" fmla="*/ 4337 w 4337"/>
              <a:gd name="T27" fmla="*/ 0 h 147"/>
              <a:gd name="T28" fmla="*/ 93 w 4337"/>
              <a:gd name="T29" fmla="*/ 0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337" h="147">
                <a:moveTo>
                  <a:pt x="23" y="110"/>
                </a:moveTo>
                <a:lnTo>
                  <a:pt x="4267" y="110"/>
                </a:lnTo>
                <a:lnTo>
                  <a:pt x="4244" y="147"/>
                </a:lnTo>
                <a:lnTo>
                  <a:pt x="0" y="147"/>
                </a:lnTo>
                <a:lnTo>
                  <a:pt x="23" y="110"/>
                </a:lnTo>
                <a:close/>
                <a:moveTo>
                  <a:pt x="35" y="92"/>
                </a:moveTo>
                <a:lnTo>
                  <a:pt x="4279" y="92"/>
                </a:lnTo>
                <a:lnTo>
                  <a:pt x="4302" y="55"/>
                </a:lnTo>
                <a:lnTo>
                  <a:pt x="58" y="55"/>
                </a:lnTo>
                <a:lnTo>
                  <a:pt x="35" y="92"/>
                </a:lnTo>
                <a:close/>
                <a:moveTo>
                  <a:pt x="93" y="0"/>
                </a:moveTo>
                <a:lnTo>
                  <a:pt x="70" y="37"/>
                </a:lnTo>
                <a:lnTo>
                  <a:pt x="4314" y="37"/>
                </a:lnTo>
                <a:lnTo>
                  <a:pt x="4337" y="0"/>
                </a:lnTo>
                <a:lnTo>
                  <a:pt x="93" y="0"/>
                </a:lnTo>
                <a:close/>
              </a:path>
            </a:pathLst>
          </a:custGeom>
          <a:solidFill>
            <a:srgbClr val="E0F1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 dirty="0"/>
          </a:p>
        </p:txBody>
      </p:sp>
      <p:sp>
        <p:nvSpPr>
          <p:cNvPr id="27" name="Номер слайда 18"/>
          <p:cNvSpPr>
            <a:spLocks noGrp="1"/>
          </p:cNvSpPr>
          <p:nvPr>
            <p:ph type="sldNum" sz="quarter" idx="12"/>
          </p:nvPr>
        </p:nvSpPr>
        <p:spPr>
          <a:xfrm>
            <a:off x="8440615" y="6324600"/>
            <a:ext cx="388340" cy="233364"/>
          </a:xfrm>
        </p:spPr>
        <p:txBody>
          <a:bodyPr/>
          <a:lstStyle>
            <a:lvl1pPr algn="r"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fld id="{137726B6-3386-492A-8DF3-B4BBCF0A00E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993529" y="6240432"/>
            <a:ext cx="6919546" cy="461665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ru-RU" sz="8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Содержание данной презентации носит исключительно презентационный характер, не может быть рассмотрено в качестве коммерческого предложения, не накладывает какие-либо обязательства на ASE и ее дочерние общества. Информация, представленная в данной презентации, не может быть использована третьими лицами.</a:t>
            </a:r>
            <a:endParaRPr lang="ru-RU" sz="800" dirty="0">
              <a:solidFill>
                <a:schemeClr val="bg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726B6-3386-492A-8DF3-B4BBCF0A00E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2022306"/>
      </p:ext>
    </p:extLst>
  </p:cSld>
  <p:clrMapOvr>
    <a:masterClrMapping/>
  </p:clrMapOvr>
  <p:transition/>
  <p:hf hdr="0" ftr="0" dt="0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7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2" y="27312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7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1177" indent="0">
              <a:buNone/>
              <a:defRPr sz="1200"/>
            </a:lvl2pPr>
            <a:lvl3pPr marL="902406" indent="0">
              <a:buNone/>
              <a:defRPr sz="1000"/>
            </a:lvl3pPr>
            <a:lvl4pPr marL="1353615" indent="0">
              <a:buNone/>
              <a:defRPr sz="900"/>
            </a:lvl4pPr>
            <a:lvl5pPr marL="1804814" indent="0">
              <a:buNone/>
              <a:defRPr sz="900"/>
            </a:lvl5pPr>
            <a:lvl6pPr marL="2256014" indent="0">
              <a:buNone/>
              <a:defRPr sz="900"/>
            </a:lvl6pPr>
            <a:lvl7pPr marL="2707229" indent="0">
              <a:buNone/>
              <a:defRPr sz="900"/>
            </a:lvl7pPr>
            <a:lvl8pPr marL="3158430" indent="0">
              <a:buNone/>
              <a:defRPr sz="900"/>
            </a:lvl8pPr>
            <a:lvl9pPr marL="360963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726B6-3386-492A-8DF3-B4BBCF0A00E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0617910"/>
      </p:ext>
    </p:extLst>
  </p:cSld>
  <p:clrMapOvr>
    <a:masterClrMapping/>
  </p:clrMapOvr>
  <p:transition/>
  <p:hf hdr="0" ftr="0" dt="0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1177" indent="0">
              <a:buNone/>
              <a:defRPr sz="2800"/>
            </a:lvl2pPr>
            <a:lvl3pPr marL="902406" indent="0">
              <a:buNone/>
              <a:defRPr sz="2400"/>
            </a:lvl3pPr>
            <a:lvl4pPr marL="1353615" indent="0">
              <a:buNone/>
              <a:defRPr sz="2000"/>
            </a:lvl4pPr>
            <a:lvl5pPr marL="1804814" indent="0">
              <a:buNone/>
              <a:defRPr sz="2000"/>
            </a:lvl5pPr>
            <a:lvl6pPr marL="2256014" indent="0">
              <a:buNone/>
              <a:defRPr sz="2000"/>
            </a:lvl6pPr>
            <a:lvl7pPr marL="2707229" indent="0">
              <a:buNone/>
              <a:defRPr sz="2000"/>
            </a:lvl7pPr>
            <a:lvl8pPr marL="3158430" indent="0">
              <a:buNone/>
              <a:defRPr sz="2000"/>
            </a:lvl8pPr>
            <a:lvl9pPr marL="3609633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177" indent="0">
              <a:buNone/>
              <a:defRPr sz="1200"/>
            </a:lvl2pPr>
            <a:lvl3pPr marL="902406" indent="0">
              <a:buNone/>
              <a:defRPr sz="1000"/>
            </a:lvl3pPr>
            <a:lvl4pPr marL="1353615" indent="0">
              <a:buNone/>
              <a:defRPr sz="900"/>
            </a:lvl4pPr>
            <a:lvl5pPr marL="1804814" indent="0">
              <a:buNone/>
              <a:defRPr sz="900"/>
            </a:lvl5pPr>
            <a:lvl6pPr marL="2256014" indent="0">
              <a:buNone/>
              <a:defRPr sz="900"/>
            </a:lvl6pPr>
            <a:lvl7pPr marL="2707229" indent="0">
              <a:buNone/>
              <a:defRPr sz="900"/>
            </a:lvl7pPr>
            <a:lvl8pPr marL="3158430" indent="0">
              <a:buNone/>
              <a:defRPr sz="900"/>
            </a:lvl8pPr>
            <a:lvl9pPr marL="360963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726B6-3386-492A-8DF3-B4BBCF0A00E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2405798"/>
      </p:ext>
    </p:extLst>
  </p:cSld>
  <p:clrMapOvr>
    <a:masterClrMapping/>
  </p:clrMapOvr>
  <p:transition/>
  <p:hf hdr="0" ftr="0" dt="0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726B6-3386-492A-8DF3-B4BBCF0A00E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6099657"/>
      </p:ext>
    </p:extLst>
  </p:cSld>
  <p:clrMapOvr>
    <a:masterClrMapping/>
  </p:clrMapOvr>
  <p:transition/>
  <p:hf hdr="0" ftr="0" dt="0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8197" y="23"/>
            <a:ext cx="2105025" cy="6273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68386" y="23"/>
            <a:ext cx="6167437" cy="6273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7726B6-3386-492A-8DF3-B4BBCF0A00ED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6915542"/>
      </p:ext>
    </p:extLst>
  </p:cSld>
  <p:clrMapOvr>
    <a:masterClrMapping/>
  </p:clrMapOvr>
  <p:transition/>
  <p:hf hdr="0" ftr="0" dt="0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navigation8" descr="ujkm,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24" y="293762"/>
            <a:ext cx="1674813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2777" y="2181346"/>
            <a:ext cx="8280400" cy="1031875"/>
          </a:xfrm>
          <a:ln/>
        </p:spPr>
        <p:txBody>
          <a:bodyPr/>
          <a:lstStyle>
            <a:lvl1pPr>
              <a:lnSpc>
                <a:spcPct val="130000"/>
              </a:lnSpc>
              <a:defRPr sz="1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2852" y="3284612"/>
            <a:ext cx="3743325" cy="649287"/>
          </a:xfrm>
          <a:ln/>
        </p:spPr>
        <p:txBody>
          <a:bodyPr anchor="ctr"/>
          <a:lstStyle>
            <a:lvl1pPr marL="0" indent="0">
              <a:buFontTx/>
              <a:buNone/>
              <a:defRPr sz="1400" b="1">
                <a:solidFill>
                  <a:schemeClr val="bg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940620252"/>
      </p:ext>
    </p:extLst>
  </p:cSld>
  <p:clrMapOvr>
    <a:masterClrMapping/>
  </p:clrMapOvr>
  <p:transition>
    <p:fade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092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1FD694-28FF-46AA-AB49-BCD39AF0F718}" type="slidenum">
              <a:rPr kumimoji="0" lang="ru-RU" sz="2200" b="1" i="0" u="none" strike="noStrike" kern="1200" cap="none" spc="0" normalizeH="0" baseline="0" noProof="0">
                <a:ln>
                  <a:noFill/>
                </a:ln>
                <a:solidFill>
                  <a:srgbClr val="003274"/>
                </a:solidFill>
                <a:effectLst/>
                <a:uLnTx/>
                <a:uFillTx/>
                <a:latin typeface="Arial" charset="0"/>
                <a:ea typeface="+mn-ea"/>
                <a:cs typeface="Arial"/>
              </a:rPr>
              <a:pPr marL="0" marR="0" lvl="0" indent="0" algn="r" defTabSz="90923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2200" b="1" i="0" u="none" strike="noStrike" kern="1200" cap="none" spc="0" normalizeH="0" baseline="0" noProof="0">
              <a:ln>
                <a:noFill/>
              </a:ln>
              <a:solidFill>
                <a:srgbClr val="003274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7461119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49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1177" indent="0">
              <a:buNone/>
              <a:defRPr sz="1800"/>
            </a:lvl2pPr>
            <a:lvl3pPr marL="902406" indent="0">
              <a:buNone/>
              <a:defRPr sz="1600"/>
            </a:lvl3pPr>
            <a:lvl4pPr marL="1353615" indent="0">
              <a:buNone/>
              <a:defRPr sz="1400"/>
            </a:lvl4pPr>
            <a:lvl5pPr marL="1804814" indent="0">
              <a:buNone/>
              <a:defRPr sz="1400"/>
            </a:lvl5pPr>
            <a:lvl6pPr marL="2256014" indent="0">
              <a:buNone/>
              <a:defRPr sz="1400"/>
            </a:lvl6pPr>
            <a:lvl7pPr marL="2707229" indent="0">
              <a:buNone/>
              <a:defRPr sz="1400"/>
            </a:lvl7pPr>
            <a:lvl8pPr marL="3158430" indent="0">
              <a:buNone/>
              <a:defRPr sz="1400"/>
            </a:lvl8pPr>
            <a:lvl9pPr marL="3609633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092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A03929-590B-4519-A167-8795E637902F}" type="slidenum">
              <a:rPr kumimoji="0" lang="ru-RU" sz="2200" b="1" i="0" u="none" strike="noStrike" kern="1200" cap="none" spc="0" normalizeH="0" baseline="0" noProof="0">
                <a:ln>
                  <a:noFill/>
                </a:ln>
                <a:solidFill>
                  <a:srgbClr val="003274"/>
                </a:solidFill>
                <a:effectLst/>
                <a:uLnTx/>
                <a:uFillTx/>
                <a:latin typeface="Arial" charset="0"/>
                <a:ea typeface="+mn-ea"/>
                <a:cs typeface="Arial"/>
              </a:rPr>
              <a:pPr marL="0" marR="0" lvl="0" indent="0" algn="r" defTabSz="90923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2200" b="1" i="0" u="none" strike="noStrike" kern="1200" cap="none" spc="0" normalizeH="0" baseline="0" noProof="0">
              <a:ln>
                <a:noFill/>
              </a:ln>
              <a:solidFill>
                <a:srgbClr val="003274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8678708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8317" y="1125548"/>
            <a:ext cx="4135437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6198" y="1125548"/>
            <a:ext cx="4137025" cy="5148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092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5D3093-0EA0-4B67-8CF6-ADA328BC4F48}" type="slidenum">
              <a:rPr kumimoji="0" lang="ru-RU" sz="2200" b="1" i="0" u="none" strike="noStrike" kern="1200" cap="none" spc="0" normalizeH="0" baseline="0" noProof="0">
                <a:ln>
                  <a:noFill/>
                </a:ln>
                <a:solidFill>
                  <a:srgbClr val="003274"/>
                </a:solidFill>
                <a:effectLst/>
                <a:uLnTx/>
                <a:uFillTx/>
                <a:latin typeface="Arial" charset="0"/>
                <a:ea typeface="+mn-ea"/>
                <a:cs typeface="Arial"/>
              </a:rPr>
              <a:pPr marL="0" marR="0" lvl="0" indent="0" algn="r" defTabSz="90923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2200" b="1" i="0" u="none" strike="noStrike" kern="1200" cap="none" spc="0" normalizeH="0" baseline="0" noProof="0">
              <a:ln>
                <a:noFill/>
              </a:ln>
              <a:solidFill>
                <a:srgbClr val="003274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68551148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15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1177" indent="0">
              <a:buNone/>
              <a:defRPr sz="2000" b="1"/>
            </a:lvl2pPr>
            <a:lvl3pPr marL="902406" indent="0">
              <a:buNone/>
              <a:defRPr sz="1800" b="1"/>
            </a:lvl3pPr>
            <a:lvl4pPr marL="1353615" indent="0">
              <a:buNone/>
              <a:defRPr sz="1600" b="1"/>
            </a:lvl4pPr>
            <a:lvl5pPr marL="1804814" indent="0">
              <a:buNone/>
              <a:defRPr sz="1600" b="1"/>
            </a:lvl5pPr>
            <a:lvl6pPr marL="2256014" indent="0">
              <a:buNone/>
              <a:defRPr sz="1600" b="1"/>
            </a:lvl6pPr>
            <a:lvl7pPr marL="2707229" indent="0">
              <a:buNone/>
              <a:defRPr sz="1600" b="1"/>
            </a:lvl7pPr>
            <a:lvl8pPr marL="3158430" indent="0">
              <a:buNone/>
              <a:defRPr sz="1600" b="1"/>
            </a:lvl8pPr>
            <a:lvl9pPr marL="360963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15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7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1177" indent="0">
              <a:buNone/>
              <a:defRPr sz="2000" b="1"/>
            </a:lvl2pPr>
            <a:lvl3pPr marL="902406" indent="0">
              <a:buNone/>
              <a:defRPr sz="1800" b="1"/>
            </a:lvl3pPr>
            <a:lvl4pPr marL="1353615" indent="0">
              <a:buNone/>
              <a:defRPr sz="1600" b="1"/>
            </a:lvl4pPr>
            <a:lvl5pPr marL="1804814" indent="0">
              <a:buNone/>
              <a:defRPr sz="1600" b="1"/>
            </a:lvl5pPr>
            <a:lvl6pPr marL="2256014" indent="0">
              <a:buNone/>
              <a:defRPr sz="1600" b="1"/>
            </a:lvl6pPr>
            <a:lvl7pPr marL="2707229" indent="0">
              <a:buNone/>
              <a:defRPr sz="1600" b="1"/>
            </a:lvl7pPr>
            <a:lvl8pPr marL="3158430" indent="0">
              <a:buNone/>
              <a:defRPr sz="1600" b="1"/>
            </a:lvl8pPr>
            <a:lvl9pPr marL="3609633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7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092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C552769-4166-4F32-ACB5-912B1B3D4008}" type="slidenum">
              <a:rPr kumimoji="0" lang="ru-RU" sz="2200" b="1" i="0" u="none" strike="noStrike" kern="1200" cap="none" spc="0" normalizeH="0" baseline="0" noProof="0">
                <a:ln>
                  <a:noFill/>
                </a:ln>
                <a:solidFill>
                  <a:srgbClr val="003274"/>
                </a:solidFill>
                <a:effectLst/>
                <a:uLnTx/>
                <a:uFillTx/>
                <a:latin typeface="Arial" charset="0"/>
                <a:ea typeface="+mn-ea"/>
                <a:cs typeface="Arial"/>
              </a:rPr>
              <a:pPr marL="0" marR="0" lvl="0" indent="0" algn="r" defTabSz="90923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2200" b="1" i="0" u="none" strike="noStrike" kern="1200" cap="none" spc="0" normalizeH="0" baseline="0" noProof="0">
              <a:ln>
                <a:noFill/>
              </a:ln>
              <a:solidFill>
                <a:srgbClr val="003274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94478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 userDrawn="1"/>
        </p:nvGrpSpPr>
        <p:grpSpPr>
          <a:xfrm>
            <a:off x="8758234" y="6324603"/>
            <a:ext cx="385773" cy="233363"/>
            <a:chOff x="11674462" y="6324600"/>
            <a:chExt cx="514363" cy="233363"/>
          </a:xfrm>
        </p:grpSpPr>
        <p:sp>
          <p:nvSpPr>
            <p:cNvPr id="15" name="Freeform 16"/>
            <p:cNvSpPr/>
            <p:nvPr userDrawn="1"/>
          </p:nvSpPr>
          <p:spPr bwMode="auto">
            <a:xfrm>
              <a:off x="11674467" y="6497638"/>
              <a:ext cx="514350" cy="60325"/>
            </a:xfrm>
            <a:custGeom>
              <a:avLst/>
              <a:gdLst>
                <a:gd name="T0" fmla="*/ 0 w 216"/>
                <a:gd name="T1" fmla="*/ 25 h 25"/>
                <a:gd name="T2" fmla="*/ 0 w 216"/>
                <a:gd name="T3" fmla="*/ 25 h 25"/>
                <a:gd name="T4" fmla="*/ 36 w 216"/>
                <a:gd name="T5" fmla="*/ 0 h 25"/>
                <a:gd name="T6" fmla="*/ 216 w 216"/>
                <a:gd name="T7" fmla="*/ 0 h 25"/>
                <a:gd name="T8" fmla="*/ 216 w 216"/>
                <a:gd name="T9" fmla="*/ 0 h 25"/>
                <a:gd name="T10" fmla="*/ 216 w 216"/>
                <a:gd name="T11" fmla="*/ 25 h 25"/>
                <a:gd name="T12" fmla="*/ 0 w 216"/>
                <a:gd name="T13" fmla="*/ 25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6" h="25">
                  <a:moveTo>
                    <a:pt x="0" y="25"/>
                  </a:moveTo>
                  <a:cubicBezTo>
                    <a:pt x="0" y="25"/>
                    <a:pt x="0" y="25"/>
                    <a:pt x="0" y="25"/>
                  </a:cubicBezTo>
                  <a:cubicBezTo>
                    <a:pt x="15" y="22"/>
                    <a:pt x="28" y="13"/>
                    <a:pt x="36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16" y="0"/>
                    <a:pt x="216" y="0"/>
                    <a:pt x="216" y="0"/>
                  </a:cubicBezTo>
                  <a:cubicBezTo>
                    <a:pt x="216" y="25"/>
                    <a:pt x="216" y="25"/>
                    <a:pt x="216" y="25"/>
                  </a:cubicBezTo>
                  <a:cubicBezTo>
                    <a:pt x="0" y="25"/>
                    <a:pt x="0" y="25"/>
                    <a:pt x="0" y="25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 sz="1800" dirty="0"/>
            </a:p>
          </p:txBody>
        </p:sp>
        <p:sp>
          <p:nvSpPr>
            <p:cNvPr id="16" name="Freeform 17"/>
            <p:cNvSpPr/>
            <p:nvPr userDrawn="1"/>
          </p:nvSpPr>
          <p:spPr bwMode="auto">
            <a:xfrm>
              <a:off x="11674462" y="6324600"/>
              <a:ext cx="514349" cy="58738"/>
            </a:xfrm>
            <a:custGeom>
              <a:avLst/>
              <a:gdLst>
                <a:gd name="T0" fmla="*/ 216 w 216"/>
                <a:gd name="T1" fmla="*/ 0 h 25"/>
                <a:gd name="T2" fmla="*/ 216 w 216"/>
                <a:gd name="T3" fmla="*/ 25 h 25"/>
                <a:gd name="T4" fmla="*/ 36 w 216"/>
                <a:gd name="T5" fmla="*/ 25 h 25"/>
                <a:gd name="T6" fmla="*/ 0 w 216"/>
                <a:gd name="T7" fmla="*/ 0 h 25"/>
                <a:gd name="T8" fmla="*/ 216 w 216"/>
                <a:gd name="T9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6" h="25">
                  <a:moveTo>
                    <a:pt x="216" y="0"/>
                  </a:moveTo>
                  <a:cubicBezTo>
                    <a:pt x="216" y="25"/>
                    <a:pt x="216" y="25"/>
                    <a:pt x="216" y="25"/>
                  </a:cubicBezTo>
                  <a:cubicBezTo>
                    <a:pt x="36" y="25"/>
                    <a:pt x="36" y="25"/>
                    <a:pt x="36" y="25"/>
                  </a:cubicBezTo>
                  <a:cubicBezTo>
                    <a:pt x="28" y="12"/>
                    <a:pt x="15" y="3"/>
                    <a:pt x="0" y="0"/>
                  </a:cubicBezTo>
                  <a:cubicBezTo>
                    <a:pt x="216" y="0"/>
                    <a:pt x="216" y="0"/>
                    <a:pt x="216" y="0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 sz="1800" dirty="0"/>
            </a:p>
          </p:txBody>
        </p:sp>
        <p:sp>
          <p:nvSpPr>
            <p:cNvPr id="17" name="Freeform 18"/>
            <p:cNvSpPr/>
            <p:nvPr userDrawn="1"/>
          </p:nvSpPr>
          <p:spPr bwMode="auto">
            <a:xfrm>
              <a:off x="11769726" y="6411913"/>
              <a:ext cx="419099" cy="57150"/>
            </a:xfrm>
            <a:custGeom>
              <a:avLst/>
              <a:gdLst>
                <a:gd name="T0" fmla="*/ 0 w 176"/>
                <a:gd name="T1" fmla="*/ 24 h 24"/>
                <a:gd name="T2" fmla="*/ 0 w 176"/>
                <a:gd name="T3" fmla="*/ 24 h 24"/>
                <a:gd name="T4" fmla="*/ 2 w 176"/>
                <a:gd name="T5" fmla="*/ 12 h 24"/>
                <a:gd name="T6" fmla="*/ 0 w 176"/>
                <a:gd name="T7" fmla="*/ 0 h 24"/>
                <a:gd name="T8" fmla="*/ 176 w 176"/>
                <a:gd name="T9" fmla="*/ 0 h 24"/>
                <a:gd name="T10" fmla="*/ 176 w 176"/>
                <a:gd name="T11" fmla="*/ 24 h 24"/>
                <a:gd name="T12" fmla="*/ 0 w 176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6" h="24">
                  <a:moveTo>
                    <a:pt x="0" y="24"/>
                  </a:moveTo>
                  <a:cubicBezTo>
                    <a:pt x="0" y="24"/>
                    <a:pt x="0" y="24"/>
                    <a:pt x="0" y="24"/>
                  </a:cubicBezTo>
                  <a:cubicBezTo>
                    <a:pt x="1" y="20"/>
                    <a:pt x="2" y="16"/>
                    <a:pt x="2" y="12"/>
                  </a:cubicBezTo>
                  <a:cubicBezTo>
                    <a:pt x="2" y="8"/>
                    <a:pt x="1" y="4"/>
                    <a:pt x="0" y="0"/>
                  </a:cubicBezTo>
                  <a:cubicBezTo>
                    <a:pt x="176" y="0"/>
                    <a:pt x="176" y="0"/>
                    <a:pt x="176" y="0"/>
                  </a:cubicBezTo>
                  <a:cubicBezTo>
                    <a:pt x="176" y="24"/>
                    <a:pt x="176" y="24"/>
                    <a:pt x="176" y="24"/>
                  </a:cubicBezTo>
                  <a:cubicBezTo>
                    <a:pt x="0" y="24"/>
                    <a:pt x="0" y="24"/>
                    <a:pt x="0" y="24"/>
                  </a:cubicBezTo>
                  <a:close/>
                </a:path>
              </a:pathLst>
            </a:custGeom>
            <a:solidFill>
              <a:srgbClr val="E0F1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ru-RU" sz="1800" dirty="0"/>
            </a:p>
          </p:txBody>
        </p:sp>
      </p:grpSp>
      <p:sp>
        <p:nvSpPr>
          <p:cNvPr id="20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004935" y="365129"/>
            <a:ext cx="6807252" cy="755649"/>
          </a:xfrm>
        </p:spPr>
        <p:txBody>
          <a:bodyPr anchor="b" anchorCtr="0">
            <a:normAutofit/>
          </a:bodyPr>
          <a:lstStyle>
            <a:lvl1pPr>
              <a:defRPr sz="3000" cap="all" baseline="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21" name="Freeform 5"/>
          <p:cNvSpPr>
            <a:spLocks noEditPoints="1"/>
          </p:cNvSpPr>
          <p:nvPr userDrawn="1"/>
        </p:nvSpPr>
        <p:spPr bwMode="auto">
          <a:xfrm>
            <a:off x="7811477" y="877888"/>
            <a:ext cx="1141413" cy="784226"/>
          </a:xfrm>
          <a:custGeom>
            <a:avLst/>
            <a:gdLst>
              <a:gd name="T0" fmla="*/ 360 w 471"/>
              <a:gd name="T1" fmla="*/ 321 h 321"/>
              <a:gd name="T2" fmla="*/ 163 w 471"/>
              <a:gd name="T3" fmla="*/ 0 h 321"/>
              <a:gd name="T4" fmla="*/ 326 w 471"/>
              <a:gd name="T5" fmla="*/ 265 h 321"/>
              <a:gd name="T6" fmla="*/ 254 w 471"/>
              <a:gd name="T7" fmla="*/ 153 h 321"/>
              <a:gd name="T8" fmla="*/ 246 w 471"/>
              <a:gd name="T9" fmla="*/ 127 h 321"/>
              <a:gd name="T10" fmla="*/ 245 w 471"/>
              <a:gd name="T11" fmla="*/ 125 h 321"/>
              <a:gd name="T12" fmla="*/ 243 w 471"/>
              <a:gd name="T13" fmla="*/ 123 h 321"/>
              <a:gd name="T14" fmla="*/ 242 w 471"/>
              <a:gd name="T15" fmla="*/ 121 h 321"/>
              <a:gd name="T16" fmla="*/ 241 w 471"/>
              <a:gd name="T17" fmla="*/ 120 h 321"/>
              <a:gd name="T18" fmla="*/ 240 w 471"/>
              <a:gd name="T19" fmla="*/ 119 h 321"/>
              <a:gd name="T20" fmla="*/ 239 w 471"/>
              <a:gd name="T21" fmla="*/ 118 h 321"/>
              <a:gd name="T22" fmla="*/ 237 w 471"/>
              <a:gd name="T23" fmla="*/ 117 h 321"/>
              <a:gd name="T24" fmla="*/ 237 w 471"/>
              <a:gd name="T25" fmla="*/ 116 h 321"/>
              <a:gd name="T26" fmla="*/ 235 w 471"/>
              <a:gd name="T27" fmla="*/ 115 h 321"/>
              <a:gd name="T28" fmla="*/ 235 w 471"/>
              <a:gd name="T29" fmla="*/ 115 h 321"/>
              <a:gd name="T30" fmla="*/ 233 w 471"/>
              <a:gd name="T31" fmla="*/ 113 h 321"/>
              <a:gd name="T32" fmla="*/ 232 w 471"/>
              <a:gd name="T33" fmla="*/ 113 h 321"/>
              <a:gd name="T34" fmla="*/ 163 w 471"/>
              <a:gd name="T35" fmla="*/ 0 h 321"/>
              <a:gd name="T36" fmla="*/ 75 w 471"/>
              <a:gd name="T37" fmla="*/ 176 h 321"/>
              <a:gd name="T38" fmla="*/ 197 w 471"/>
              <a:gd name="T39" fmla="*/ 201 h 321"/>
              <a:gd name="T40" fmla="*/ 197 w 471"/>
              <a:gd name="T41" fmla="*/ 105 h 321"/>
              <a:gd name="T42" fmla="*/ 119 w 471"/>
              <a:gd name="T43" fmla="*/ 105 h 321"/>
              <a:gd name="T44" fmla="*/ 96 w 471"/>
              <a:gd name="T45" fmla="*/ 141 h 321"/>
              <a:gd name="T46" fmla="*/ 158 w 471"/>
              <a:gd name="T47" fmla="*/ 164 h 321"/>
              <a:gd name="T48" fmla="*/ 108 w 471"/>
              <a:gd name="T49" fmla="*/ 303 h 321"/>
              <a:gd name="T50" fmla="*/ 102 w 471"/>
              <a:gd name="T51" fmla="*/ 308 h 321"/>
              <a:gd name="T52" fmla="*/ 141 w 471"/>
              <a:gd name="T53" fmla="*/ 299 h 321"/>
              <a:gd name="T54" fmla="*/ 102 w 471"/>
              <a:gd name="T55" fmla="*/ 277 h 321"/>
              <a:gd name="T56" fmla="*/ 123 w 471"/>
              <a:gd name="T57" fmla="*/ 294 h 321"/>
              <a:gd name="T58" fmla="*/ 84 w 471"/>
              <a:gd name="T59" fmla="*/ 310 h 321"/>
              <a:gd name="T60" fmla="*/ 93 w 471"/>
              <a:gd name="T61" fmla="*/ 289 h 321"/>
              <a:gd name="T62" fmla="*/ 81 w 471"/>
              <a:gd name="T63" fmla="*/ 276 h 321"/>
              <a:gd name="T64" fmla="*/ 93 w 471"/>
              <a:gd name="T65" fmla="*/ 319 h 321"/>
              <a:gd name="T66" fmla="*/ 27 w 471"/>
              <a:gd name="T67" fmla="*/ 287 h 321"/>
              <a:gd name="T68" fmla="*/ 26 w 471"/>
              <a:gd name="T69" fmla="*/ 287 h 321"/>
              <a:gd name="T70" fmla="*/ 0 w 471"/>
              <a:gd name="T71" fmla="*/ 321 h 321"/>
              <a:gd name="T72" fmla="*/ 33 w 471"/>
              <a:gd name="T73" fmla="*/ 311 h 321"/>
              <a:gd name="T74" fmla="*/ 38 w 471"/>
              <a:gd name="T75" fmla="*/ 277 h 321"/>
              <a:gd name="T76" fmla="*/ 274 w 471"/>
              <a:gd name="T77" fmla="*/ 321 h 321"/>
              <a:gd name="T78" fmla="*/ 291 w 471"/>
              <a:gd name="T79" fmla="*/ 310 h 321"/>
              <a:gd name="T80" fmla="*/ 311 w 471"/>
              <a:gd name="T81" fmla="*/ 293 h 321"/>
              <a:gd name="T82" fmla="*/ 312 w 471"/>
              <a:gd name="T83" fmla="*/ 287 h 321"/>
              <a:gd name="T84" fmla="*/ 263 w 471"/>
              <a:gd name="T85" fmla="*/ 277 h 321"/>
              <a:gd name="T86" fmla="*/ 242 w 471"/>
              <a:gd name="T87" fmla="*/ 304 h 321"/>
              <a:gd name="T88" fmla="*/ 227 w 471"/>
              <a:gd name="T89" fmla="*/ 308 h 321"/>
              <a:gd name="T90" fmla="*/ 266 w 471"/>
              <a:gd name="T91" fmla="*/ 307 h 321"/>
              <a:gd name="T92" fmla="*/ 250 w 471"/>
              <a:gd name="T93" fmla="*/ 286 h 321"/>
              <a:gd name="T94" fmla="*/ 263 w 471"/>
              <a:gd name="T95" fmla="*/ 277 h 321"/>
              <a:gd name="T96" fmla="*/ 190 w 471"/>
              <a:gd name="T97" fmla="*/ 301 h 321"/>
              <a:gd name="T98" fmla="*/ 183 w 471"/>
              <a:gd name="T99" fmla="*/ 277 h 321"/>
              <a:gd name="T100" fmla="*/ 188 w 471"/>
              <a:gd name="T101" fmla="*/ 311 h 321"/>
              <a:gd name="T102" fmla="*/ 222 w 471"/>
              <a:gd name="T103" fmla="*/ 321 h 321"/>
              <a:gd name="T104" fmla="*/ 156 w 471"/>
              <a:gd name="T105" fmla="*/ 293 h 321"/>
              <a:gd name="T106" fmla="*/ 150 w 471"/>
              <a:gd name="T107" fmla="*/ 300 h 321"/>
              <a:gd name="T108" fmla="*/ 156 w 471"/>
              <a:gd name="T109" fmla="*/ 293 h 32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471" h="321">
                <a:moveTo>
                  <a:pt x="444" y="277"/>
                </a:moveTo>
                <a:cubicBezTo>
                  <a:pt x="471" y="321"/>
                  <a:pt x="471" y="321"/>
                  <a:pt x="471" y="321"/>
                </a:cubicBezTo>
                <a:cubicBezTo>
                  <a:pt x="360" y="321"/>
                  <a:pt x="360" y="321"/>
                  <a:pt x="360" y="321"/>
                </a:cubicBezTo>
                <a:cubicBezTo>
                  <a:pt x="333" y="277"/>
                  <a:pt x="333" y="277"/>
                  <a:pt x="333" y="277"/>
                </a:cubicBezTo>
                <a:cubicBezTo>
                  <a:pt x="444" y="277"/>
                  <a:pt x="444" y="277"/>
                  <a:pt x="444" y="277"/>
                </a:cubicBezTo>
                <a:close/>
                <a:moveTo>
                  <a:pt x="163" y="0"/>
                </a:moveTo>
                <a:cubicBezTo>
                  <a:pt x="274" y="0"/>
                  <a:pt x="274" y="0"/>
                  <a:pt x="274" y="0"/>
                </a:cubicBezTo>
                <a:cubicBezTo>
                  <a:pt x="437" y="265"/>
                  <a:pt x="437" y="265"/>
                  <a:pt x="437" y="265"/>
                </a:cubicBezTo>
                <a:cubicBezTo>
                  <a:pt x="326" y="265"/>
                  <a:pt x="326" y="265"/>
                  <a:pt x="326" y="265"/>
                </a:cubicBezTo>
                <a:cubicBezTo>
                  <a:pt x="286" y="201"/>
                  <a:pt x="286" y="201"/>
                  <a:pt x="286" y="201"/>
                </a:cubicBezTo>
                <a:cubicBezTo>
                  <a:pt x="213" y="201"/>
                  <a:pt x="213" y="201"/>
                  <a:pt x="213" y="201"/>
                </a:cubicBezTo>
                <a:cubicBezTo>
                  <a:pt x="236" y="197"/>
                  <a:pt x="254" y="177"/>
                  <a:pt x="254" y="153"/>
                </a:cubicBezTo>
                <a:cubicBezTo>
                  <a:pt x="254" y="151"/>
                  <a:pt x="253" y="149"/>
                  <a:pt x="253" y="147"/>
                </a:cubicBezTo>
                <a:cubicBezTo>
                  <a:pt x="253" y="147"/>
                  <a:pt x="253" y="147"/>
                  <a:pt x="253" y="147"/>
                </a:cubicBezTo>
                <a:cubicBezTo>
                  <a:pt x="252" y="140"/>
                  <a:pt x="250" y="133"/>
                  <a:pt x="246" y="127"/>
                </a:cubicBezTo>
                <a:cubicBezTo>
                  <a:pt x="246" y="127"/>
                  <a:pt x="246" y="127"/>
                  <a:pt x="246" y="127"/>
                </a:cubicBezTo>
                <a:cubicBezTo>
                  <a:pt x="245" y="126"/>
                  <a:pt x="245" y="126"/>
                  <a:pt x="245" y="125"/>
                </a:cubicBezTo>
                <a:cubicBezTo>
                  <a:pt x="245" y="125"/>
                  <a:pt x="245" y="125"/>
                  <a:pt x="245" y="125"/>
                </a:cubicBezTo>
                <a:cubicBezTo>
                  <a:pt x="244" y="125"/>
                  <a:pt x="244" y="124"/>
                  <a:pt x="244" y="124"/>
                </a:cubicBezTo>
                <a:cubicBezTo>
                  <a:pt x="244" y="124"/>
                  <a:pt x="244" y="124"/>
                  <a:pt x="244" y="124"/>
                </a:cubicBezTo>
                <a:cubicBezTo>
                  <a:pt x="244" y="123"/>
                  <a:pt x="243" y="123"/>
                  <a:pt x="243" y="123"/>
                </a:cubicBezTo>
                <a:cubicBezTo>
                  <a:pt x="243" y="123"/>
                  <a:pt x="243" y="122"/>
                  <a:pt x="243" y="122"/>
                </a:cubicBezTo>
                <a:cubicBezTo>
                  <a:pt x="243" y="122"/>
                  <a:pt x="242" y="122"/>
                  <a:pt x="242" y="122"/>
                </a:cubicBezTo>
                <a:cubicBezTo>
                  <a:pt x="242" y="122"/>
                  <a:pt x="242" y="122"/>
                  <a:pt x="242" y="121"/>
                </a:cubicBezTo>
                <a:cubicBezTo>
                  <a:pt x="242" y="121"/>
                  <a:pt x="242" y="121"/>
                  <a:pt x="242" y="121"/>
                </a:cubicBezTo>
                <a:cubicBezTo>
                  <a:pt x="241" y="121"/>
                  <a:pt x="241" y="121"/>
                  <a:pt x="241" y="120"/>
                </a:cubicBezTo>
                <a:cubicBezTo>
                  <a:pt x="241" y="120"/>
                  <a:pt x="241" y="120"/>
                  <a:pt x="241" y="120"/>
                </a:cubicBezTo>
                <a:cubicBezTo>
                  <a:pt x="241" y="120"/>
                  <a:pt x="241" y="120"/>
                  <a:pt x="241" y="120"/>
                </a:cubicBezTo>
                <a:cubicBezTo>
                  <a:pt x="240" y="120"/>
                  <a:pt x="240" y="120"/>
                  <a:pt x="240" y="120"/>
                </a:cubicBezTo>
                <a:cubicBezTo>
                  <a:pt x="240" y="119"/>
                  <a:pt x="240" y="119"/>
                  <a:pt x="240" y="119"/>
                </a:cubicBezTo>
                <a:cubicBezTo>
                  <a:pt x="240" y="119"/>
                  <a:pt x="240" y="119"/>
                  <a:pt x="239" y="119"/>
                </a:cubicBezTo>
                <a:cubicBezTo>
                  <a:pt x="239" y="119"/>
                  <a:pt x="239" y="118"/>
                  <a:pt x="239" y="118"/>
                </a:cubicBezTo>
                <a:cubicBezTo>
                  <a:pt x="239" y="118"/>
                  <a:pt x="239" y="118"/>
                  <a:pt x="239" y="118"/>
                </a:cubicBezTo>
                <a:cubicBezTo>
                  <a:pt x="239" y="118"/>
                  <a:pt x="238" y="118"/>
                  <a:pt x="238" y="118"/>
                </a:cubicBezTo>
                <a:cubicBezTo>
                  <a:pt x="238" y="117"/>
                  <a:pt x="238" y="117"/>
                  <a:pt x="238" y="117"/>
                </a:cubicBezTo>
                <a:cubicBezTo>
                  <a:pt x="238" y="117"/>
                  <a:pt x="238" y="117"/>
                  <a:pt x="237" y="117"/>
                </a:cubicBezTo>
                <a:cubicBezTo>
                  <a:pt x="237" y="117"/>
                  <a:pt x="237" y="117"/>
                  <a:pt x="237" y="117"/>
                </a:cubicBezTo>
                <a:cubicBezTo>
                  <a:pt x="237" y="116"/>
                  <a:pt x="237" y="116"/>
                  <a:pt x="237" y="116"/>
                </a:cubicBezTo>
                <a:cubicBezTo>
                  <a:pt x="237" y="116"/>
                  <a:pt x="237" y="116"/>
                  <a:pt x="237" y="116"/>
                </a:cubicBezTo>
                <a:cubicBezTo>
                  <a:pt x="236" y="116"/>
                  <a:pt x="236" y="116"/>
                  <a:pt x="236" y="115"/>
                </a:cubicBezTo>
                <a:cubicBezTo>
                  <a:pt x="236" y="115"/>
                  <a:pt x="236" y="115"/>
                  <a:pt x="236" y="115"/>
                </a:cubicBezTo>
                <a:cubicBezTo>
                  <a:pt x="235" y="115"/>
                  <a:pt x="235" y="115"/>
                  <a:pt x="235" y="115"/>
                </a:cubicBezTo>
                <a:cubicBezTo>
                  <a:pt x="235" y="115"/>
                  <a:pt x="235" y="115"/>
                  <a:pt x="235" y="115"/>
                </a:cubicBezTo>
                <a:cubicBezTo>
                  <a:pt x="235" y="115"/>
                  <a:pt x="235" y="115"/>
                  <a:pt x="235" y="115"/>
                </a:cubicBezTo>
                <a:cubicBezTo>
                  <a:pt x="235" y="115"/>
                  <a:pt x="235" y="115"/>
                  <a:pt x="235" y="115"/>
                </a:cubicBezTo>
                <a:cubicBezTo>
                  <a:pt x="235" y="114"/>
                  <a:pt x="234" y="114"/>
                  <a:pt x="234" y="114"/>
                </a:cubicBezTo>
                <a:cubicBezTo>
                  <a:pt x="234" y="114"/>
                  <a:pt x="234" y="114"/>
                  <a:pt x="234" y="114"/>
                </a:cubicBezTo>
                <a:cubicBezTo>
                  <a:pt x="234" y="114"/>
                  <a:pt x="234" y="114"/>
                  <a:pt x="233" y="113"/>
                </a:cubicBezTo>
                <a:cubicBezTo>
                  <a:pt x="233" y="113"/>
                  <a:pt x="233" y="113"/>
                  <a:pt x="233" y="113"/>
                </a:cubicBezTo>
                <a:cubicBezTo>
                  <a:pt x="233" y="113"/>
                  <a:pt x="233" y="113"/>
                  <a:pt x="232" y="113"/>
                </a:cubicBezTo>
                <a:cubicBezTo>
                  <a:pt x="232" y="113"/>
                  <a:pt x="232" y="113"/>
                  <a:pt x="232" y="113"/>
                </a:cubicBezTo>
                <a:cubicBezTo>
                  <a:pt x="227" y="109"/>
                  <a:pt x="220" y="106"/>
                  <a:pt x="213" y="105"/>
                </a:cubicBezTo>
                <a:cubicBezTo>
                  <a:pt x="227" y="105"/>
                  <a:pt x="227" y="105"/>
                  <a:pt x="227" y="105"/>
                </a:cubicBezTo>
                <a:cubicBezTo>
                  <a:pt x="163" y="0"/>
                  <a:pt x="163" y="0"/>
                  <a:pt x="163" y="0"/>
                </a:cubicBezTo>
                <a:close/>
                <a:moveTo>
                  <a:pt x="197" y="201"/>
                </a:moveTo>
                <a:cubicBezTo>
                  <a:pt x="60" y="201"/>
                  <a:pt x="60" y="201"/>
                  <a:pt x="60" y="201"/>
                </a:cubicBezTo>
                <a:cubicBezTo>
                  <a:pt x="75" y="176"/>
                  <a:pt x="75" y="176"/>
                  <a:pt x="75" y="176"/>
                </a:cubicBezTo>
                <a:cubicBezTo>
                  <a:pt x="75" y="176"/>
                  <a:pt x="75" y="176"/>
                  <a:pt x="75" y="176"/>
                </a:cubicBezTo>
                <a:cubicBezTo>
                  <a:pt x="162" y="176"/>
                  <a:pt x="162" y="176"/>
                  <a:pt x="162" y="176"/>
                </a:cubicBezTo>
                <a:cubicBezTo>
                  <a:pt x="169" y="189"/>
                  <a:pt x="182" y="198"/>
                  <a:pt x="197" y="201"/>
                </a:cubicBezTo>
                <a:cubicBezTo>
                  <a:pt x="197" y="201"/>
                  <a:pt x="197" y="201"/>
                  <a:pt x="197" y="201"/>
                </a:cubicBezTo>
                <a:close/>
                <a:moveTo>
                  <a:pt x="119" y="105"/>
                </a:moveTo>
                <a:cubicBezTo>
                  <a:pt x="197" y="105"/>
                  <a:pt x="197" y="105"/>
                  <a:pt x="197" y="105"/>
                </a:cubicBezTo>
                <a:cubicBezTo>
                  <a:pt x="182" y="107"/>
                  <a:pt x="169" y="117"/>
                  <a:pt x="162" y="129"/>
                </a:cubicBezTo>
                <a:cubicBezTo>
                  <a:pt x="104" y="129"/>
                  <a:pt x="104" y="129"/>
                  <a:pt x="104" y="129"/>
                </a:cubicBezTo>
                <a:cubicBezTo>
                  <a:pt x="119" y="105"/>
                  <a:pt x="119" y="105"/>
                  <a:pt x="119" y="105"/>
                </a:cubicBezTo>
                <a:close/>
                <a:moveTo>
                  <a:pt x="158" y="164"/>
                </a:moveTo>
                <a:cubicBezTo>
                  <a:pt x="82" y="164"/>
                  <a:pt x="82" y="164"/>
                  <a:pt x="82" y="164"/>
                </a:cubicBezTo>
                <a:cubicBezTo>
                  <a:pt x="96" y="141"/>
                  <a:pt x="96" y="141"/>
                  <a:pt x="96" y="141"/>
                </a:cubicBezTo>
                <a:cubicBezTo>
                  <a:pt x="158" y="141"/>
                  <a:pt x="158" y="141"/>
                  <a:pt x="158" y="141"/>
                </a:cubicBezTo>
                <a:cubicBezTo>
                  <a:pt x="157" y="145"/>
                  <a:pt x="156" y="149"/>
                  <a:pt x="156" y="153"/>
                </a:cubicBezTo>
                <a:cubicBezTo>
                  <a:pt x="156" y="157"/>
                  <a:pt x="157" y="161"/>
                  <a:pt x="158" y="164"/>
                </a:cubicBezTo>
                <a:cubicBezTo>
                  <a:pt x="158" y="164"/>
                  <a:pt x="158" y="164"/>
                  <a:pt x="158" y="164"/>
                </a:cubicBezTo>
                <a:close/>
                <a:moveTo>
                  <a:pt x="108" y="294"/>
                </a:moveTo>
                <a:cubicBezTo>
                  <a:pt x="108" y="303"/>
                  <a:pt x="108" y="303"/>
                  <a:pt x="108" y="303"/>
                </a:cubicBezTo>
                <a:cubicBezTo>
                  <a:pt x="123" y="303"/>
                  <a:pt x="123" y="303"/>
                  <a:pt x="123" y="303"/>
                </a:cubicBezTo>
                <a:cubicBezTo>
                  <a:pt x="123" y="304"/>
                  <a:pt x="121" y="310"/>
                  <a:pt x="112" y="310"/>
                </a:cubicBezTo>
                <a:cubicBezTo>
                  <a:pt x="112" y="310"/>
                  <a:pt x="107" y="310"/>
                  <a:pt x="102" y="308"/>
                </a:cubicBezTo>
                <a:cubicBezTo>
                  <a:pt x="102" y="319"/>
                  <a:pt x="102" y="319"/>
                  <a:pt x="102" y="319"/>
                </a:cubicBezTo>
                <a:cubicBezTo>
                  <a:pt x="105" y="320"/>
                  <a:pt x="110" y="321"/>
                  <a:pt x="115" y="321"/>
                </a:cubicBezTo>
                <a:cubicBezTo>
                  <a:pt x="133" y="321"/>
                  <a:pt x="141" y="310"/>
                  <a:pt x="141" y="299"/>
                </a:cubicBezTo>
                <a:cubicBezTo>
                  <a:pt x="141" y="290"/>
                  <a:pt x="137" y="276"/>
                  <a:pt x="114" y="276"/>
                </a:cubicBezTo>
                <a:cubicBezTo>
                  <a:pt x="112" y="276"/>
                  <a:pt x="108" y="276"/>
                  <a:pt x="103" y="277"/>
                </a:cubicBezTo>
                <a:cubicBezTo>
                  <a:pt x="102" y="277"/>
                  <a:pt x="102" y="277"/>
                  <a:pt x="102" y="277"/>
                </a:cubicBezTo>
                <a:cubicBezTo>
                  <a:pt x="102" y="289"/>
                  <a:pt x="102" y="289"/>
                  <a:pt x="102" y="289"/>
                </a:cubicBezTo>
                <a:cubicBezTo>
                  <a:pt x="106" y="287"/>
                  <a:pt x="110" y="287"/>
                  <a:pt x="112" y="287"/>
                </a:cubicBezTo>
                <a:cubicBezTo>
                  <a:pt x="120" y="287"/>
                  <a:pt x="123" y="291"/>
                  <a:pt x="123" y="294"/>
                </a:cubicBezTo>
                <a:cubicBezTo>
                  <a:pt x="108" y="294"/>
                  <a:pt x="108" y="294"/>
                  <a:pt x="108" y="294"/>
                </a:cubicBezTo>
                <a:close/>
                <a:moveTo>
                  <a:pt x="93" y="308"/>
                </a:moveTo>
                <a:cubicBezTo>
                  <a:pt x="88" y="309"/>
                  <a:pt x="86" y="310"/>
                  <a:pt x="84" y="310"/>
                </a:cubicBezTo>
                <a:cubicBezTo>
                  <a:pt x="74" y="310"/>
                  <a:pt x="72" y="302"/>
                  <a:pt x="72" y="298"/>
                </a:cubicBezTo>
                <a:cubicBezTo>
                  <a:pt x="72" y="292"/>
                  <a:pt x="77" y="287"/>
                  <a:pt x="84" y="287"/>
                </a:cubicBezTo>
                <a:cubicBezTo>
                  <a:pt x="87" y="287"/>
                  <a:pt x="90" y="288"/>
                  <a:pt x="93" y="289"/>
                </a:cubicBezTo>
                <a:cubicBezTo>
                  <a:pt x="93" y="277"/>
                  <a:pt x="93" y="277"/>
                  <a:pt x="93" y="277"/>
                </a:cubicBezTo>
                <a:cubicBezTo>
                  <a:pt x="92" y="277"/>
                  <a:pt x="92" y="277"/>
                  <a:pt x="92" y="277"/>
                </a:cubicBezTo>
                <a:cubicBezTo>
                  <a:pt x="90" y="277"/>
                  <a:pt x="86" y="276"/>
                  <a:pt x="81" y="276"/>
                </a:cubicBezTo>
                <a:cubicBezTo>
                  <a:pt x="61" y="276"/>
                  <a:pt x="54" y="287"/>
                  <a:pt x="54" y="299"/>
                </a:cubicBezTo>
                <a:cubicBezTo>
                  <a:pt x="54" y="312"/>
                  <a:pt x="63" y="321"/>
                  <a:pt x="80" y="321"/>
                </a:cubicBezTo>
                <a:cubicBezTo>
                  <a:pt x="84" y="321"/>
                  <a:pt x="88" y="321"/>
                  <a:pt x="93" y="319"/>
                </a:cubicBezTo>
                <a:cubicBezTo>
                  <a:pt x="93" y="308"/>
                  <a:pt x="93" y="308"/>
                  <a:pt x="93" y="308"/>
                </a:cubicBezTo>
                <a:cubicBezTo>
                  <a:pt x="93" y="308"/>
                  <a:pt x="93" y="308"/>
                  <a:pt x="93" y="308"/>
                </a:cubicBezTo>
                <a:close/>
                <a:moveTo>
                  <a:pt x="27" y="287"/>
                </a:moveTo>
                <a:cubicBezTo>
                  <a:pt x="31" y="301"/>
                  <a:pt x="31" y="301"/>
                  <a:pt x="31" y="301"/>
                </a:cubicBezTo>
                <a:cubicBezTo>
                  <a:pt x="22" y="301"/>
                  <a:pt x="22" y="301"/>
                  <a:pt x="22" y="301"/>
                </a:cubicBezTo>
                <a:cubicBezTo>
                  <a:pt x="26" y="287"/>
                  <a:pt x="26" y="287"/>
                  <a:pt x="26" y="287"/>
                </a:cubicBezTo>
                <a:cubicBezTo>
                  <a:pt x="27" y="287"/>
                  <a:pt x="27" y="287"/>
                  <a:pt x="27" y="287"/>
                </a:cubicBezTo>
                <a:close/>
                <a:moveTo>
                  <a:pt x="16" y="277"/>
                </a:moveTo>
                <a:cubicBezTo>
                  <a:pt x="0" y="321"/>
                  <a:pt x="0" y="321"/>
                  <a:pt x="0" y="321"/>
                </a:cubicBezTo>
                <a:cubicBezTo>
                  <a:pt x="17" y="321"/>
                  <a:pt x="17" y="321"/>
                  <a:pt x="17" y="321"/>
                </a:cubicBezTo>
                <a:cubicBezTo>
                  <a:pt x="20" y="311"/>
                  <a:pt x="20" y="311"/>
                  <a:pt x="20" y="311"/>
                </a:cubicBezTo>
                <a:cubicBezTo>
                  <a:pt x="33" y="311"/>
                  <a:pt x="33" y="311"/>
                  <a:pt x="33" y="311"/>
                </a:cubicBezTo>
                <a:cubicBezTo>
                  <a:pt x="36" y="321"/>
                  <a:pt x="36" y="321"/>
                  <a:pt x="36" y="321"/>
                </a:cubicBezTo>
                <a:cubicBezTo>
                  <a:pt x="54" y="321"/>
                  <a:pt x="54" y="321"/>
                  <a:pt x="54" y="321"/>
                </a:cubicBezTo>
                <a:cubicBezTo>
                  <a:pt x="38" y="277"/>
                  <a:pt x="38" y="277"/>
                  <a:pt x="38" y="277"/>
                </a:cubicBezTo>
                <a:cubicBezTo>
                  <a:pt x="16" y="277"/>
                  <a:pt x="16" y="277"/>
                  <a:pt x="16" y="277"/>
                </a:cubicBezTo>
                <a:close/>
                <a:moveTo>
                  <a:pt x="274" y="277"/>
                </a:moveTo>
                <a:cubicBezTo>
                  <a:pt x="274" y="321"/>
                  <a:pt x="274" y="321"/>
                  <a:pt x="274" y="321"/>
                </a:cubicBezTo>
                <a:cubicBezTo>
                  <a:pt x="313" y="321"/>
                  <a:pt x="313" y="321"/>
                  <a:pt x="313" y="321"/>
                </a:cubicBezTo>
                <a:cubicBezTo>
                  <a:pt x="313" y="310"/>
                  <a:pt x="313" y="310"/>
                  <a:pt x="313" y="310"/>
                </a:cubicBezTo>
                <a:cubicBezTo>
                  <a:pt x="291" y="310"/>
                  <a:pt x="291" y="310"/>
                  <a:pt x="291" y="310"/>
                </a:cubicBezTo>
                <a:cubicBezTo>
                  <a:pt x="291" y="303"/>
                  <a:pt x="291" y="303"/>
                  <a:pt x="291" y="303"/>
                </a:cubicBezTo>
                <a:cubicBezTo>
                  <a:pt x="311" y="303"/>
                  <a:pt x="311" y="303"/>
                  <a:pt x="311" y="303"/>
                </a:cubicBezTo>
                <a:cubicBezTo>
                  <a:pt x="311" y="293"/>
                  <a:pt x="311" y="293"/>
                  <a:pt x="311" y="293"/>
                </a:cubicBezTo>
                <a:cubicBezTo>
                  <a:pt x="291" y="293"/>
                  <a:pt x="291" y="293"/>
                  <a:pt x="291" y="293"/>
                </a:cubicBezTo>
                <a:cubicBezTo>
                  <a:pt x="291" y="287"/>
                  <a:pt x="291" y="287"/>
                  <a:pt x="291" y="287"/>
                </a:cubicBezTo>
                <a:cubicBezTo>
                  <a:pt x="312" y="287"/>
                  <a:pt x="312" y="287"/>
                  <a:pt x="312" y="287"/>
                </a:cubicBezTo>
                <a:cubicBezTo>
                  <a:pt x="312" y="277"/>
                  <a:pt x="312" y="277"/>
                  <a:pt x="312" y="277"/>
                </a:cubicBezTo>
                <a:cubicBezTo>
                  <a:pt x="274" y="277"/>
                  <a:pt x="274" y="277"/>
                  <a:pt x="274" y="277"/>
                </a:cubicBezTo>
                <a:close/>
                <a:moveTo>
                  <a:pt x="263" y="277"/>
                </a:moveTo>
                <a:cubicBezTo>
                  <a:pt x="258" y="276"/>
                  <a:pt x="253" y="276"/>
                  <a:pt x="249" y="276"/>
                </a:cubicBezTo>
                <a:cubicBezTo>
                  <a:pt x="230" y="276"/>
                  <a:pt x="226" y="284"/>
                  <a:pt x="226" y="290"/>
                </a:cubicBezTo>
                <a:cubicBezTo>
                  <a:pt x="226" y="301"/>
                  <a:pt x="236" y="303"/>
                  <a:pt x="242" y="304"/>
                </a:cubicBezTo>
                <a:cubicBezTo>
                  <a:pt x="245" y="305"/>
                  <a:pt x="249" y="305"/>
                  <a:pt x="249" y="308"/>
                </a:cubicBezTo>
                <a:cubicBezTo>
                  <a:pt x="249" y="310"/>
                  <a:pt x="245" y="311"/>
                  <a:pt x="242" y="311"/>
                </a:cubicBezTo>
                <a:cubicBezTo>
                  <a:pt x="238" y="311"/>
                  <a:pt x="233" y="310"/>
                  <a:pt x="227" y="308"/>
                </a:cubicBezTo>
                <a:cubicBezTo>
                  <a:pt x="227" y="319"/>
                  <a:pt x="227" y="319"/>
                  <a:pt x="227" y="319"/>
                </a:cubicBezTo>
                <a:cubicBezTo>
                  <a:pt x="233" y="321"/>
                  <a:pt x="240" y="321"/>
                  <a:pt x="245" y="321"/>
                </a:cubicBezTo>
                <a:cubicBezTo>
                  <a:pt x="264" y="321"/>
                  <a:pt x="266" y="311"/>
                  <a:pt x="266" y="307"/>
                </a:cubicBezTo>
                <a:cubicBezTo>
                  <a:pt x="266" y="295"/>
                  <a:pt x="256" y="294"/>
                  <a:pt x="248" y="292"/>
                </a:cubicBezTo>
                <a:cubicBezTo>
                  <a:pt x="246" y="292"/>
                  <a:pt x="243" y="291"/>
                  <a:pt x="243" y="289"/>
                </a:cubicBezTo>
                <a:cubicBezTo>
                  <a:pt x="243" y="286"/>
                  <a:pt x="247" y="286"/>
                  <a:pt x="250" y="286"/>
                </a:cubicBezTo>
                <a:cubicBezTo>
                  <a:pt x="256" y="286"/>
                  <a:pt x="260" y="288"/>
                  <a:pt x="263" y="289"/>
                </a:cubicBezTo>
                <a:cubicBezTo>
                  <a:pt x="263" y="277"/>
                  <a:pt x="263" y="277"/>
                  <a:pt x="263" y="277"/>
                </a:cubicBezTo>
                <a:cubicBezTo>
                  <a:pt x="263" y="277"/>
                  <a:pt x="263" y="277"/>
                  <a:pt x="263" y="277"/>
                </a:cubicBezTo>
                <a:close/>
                <a:moveTo>
                  <a:pt x="195" y="287"/>
                </a:moveTo>
                <a:cubicBezTo>
                  <a:pt x="199" y="301"/>
                  <a:pt x="199" y="301"/>
                  <a:pt x="199" y="301"/>
                </a:cubicBezTo>
                <a:cubicBezTo>
                  <a:pt x="190" y="301"/>
                  <a:pt x="190" y="301"/>
                  <a:pt x="190" y="301"/>
                </a:cubicBezTo>
                <a:cubicBezTo>
                  <a:pt x="194" y="287"/>
                  <a:pt x="194" y="287"/>
                  <a:pt x="194" y="287"/>
                </a:cubicBezTo>
                <a:cubicBezTo>
                  <a:pt x="195" y="287"/>
                  <a:pt x="195" y="287"/>
                  <a:pt x="195" y="287"/>
                </a:cubicBezTo>
                <a:close/>
                <a:moveTo>
                  <a:pt x="183" y="277"/>
                </a:moveTo>
                <a:cubicBezTo>
                  <a:pt x="168" y="321"/>
                  <a:pt x="168" y="321"/>
                  <a:pt x="168" y="321"/>
                </a:cubicBezTo>
                <a:cubicBezTo>
                  <a:pt x="185" y="321"/>
                  <a:pt x="185" y="321"/>
                  <a:pt x="185" y="321"/>
                </a:cubicBezTo>
                <a:cubicBezTo>
                  <a:pt x="188" y="311"/>
                  <a:pt x="188" y="311"/>
                  <a:pt x="188" y="311"/>
                </a:cubicBezTo>
                <a:cubicBezTo>
                  <a:pt x="201" y="311"/>
                  <a:pt x="201" y="311"/>
                  <a:pt x="201" y="311"/>
                </a:cubicBezTo>
                <a:cubicBezTo>
                  <a:pt x="204" y="321"/>
                  <a:pt x="204" y="321"/>
                  <a:pt x="204" y="321"/>
                </a:cubicBezTo>
                <a:cubicBezTo>
                  <a:pt x="222" y="321"/>
                  <a:pt x="222" y="321"/>
                  <a:pt x="222" y="321"/>
                </a:cubicBezTo>
                <a:cubicBezTo>
                  <a:pt x="206" y="277"/>
                  <a:pt x="206" y="277"/>
                  <a:pt x="206" y="277"/>
                </a:cubicBezTo>
                <a:cubicBezTo>
                  <a:pt x="183" y="277"/>
                  <a:pt x="183" y="277"/>
                  <a:pt x="183" y="277"/>
                </a:cubicBezTo>
                <a:close/>
                <a:moveTo>
                  <a:pt x="156" y="293"/>
                </a:moveTo>
                <a:cubicBezTo>
                  <a:pt x="160" y="293"/>
                  <a:pt x="162" y="296"/>
                  <a:pt x="162" y="300"/>
                </a:cubicBezTo>
                <a:cubicBezTo>
                  <a:pt x="162" y="303"/>
                  <a:pt x="160" y="306"/>
                  <a:pt x="156" y="306"/>
                </a:cubicBezTo>
                <a:cubicBezTo>
                  <a:pt x="153" y="306"/>
                  <a:pt x="150" y="303"/>
                  <a:pt x="150" y="300"/>
                </a:cubicBezTo>
                <a:cubicBezTo>
                  <a:pt x="150" y="296"/>
                  <a:pt x="153" y="293"/>
                  <a:pt x="156" y="293"/>
                </a:cubicBezTo>
                <a:cubicBezTo>
                  <a:pt x="156" y="293"/>
                  <a:pt x="156" y="293"/>
                  <a:pt x="156" y="293"/>
                </a:cubicBezTo>
                <a:cubicBezTo>
                  <a:pt x="156" y="293"/>
                  <a:pt x="156" y="293"/>
                  <a:pt x="156" y="293"/>
                </a:cubicBezTo>
                <a:close/>
              </a:path>
            </a:pathLst>
          </a:custGeom>
          <a:solidFill>
            <a:srgbClr val="00359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 dirty="0"/>
          </a:p>
        </p:txBody>
      </p:sp>
      <p:sp>
        <p:nvSpPr>
          <p:cNvPr id="22" name="Freeform 6"/>
          <p:cNvSpPr>
            <a:spLocks noEditPoints="1"/>
          </p:cNvSpPr>
          <p:nvPr userDrawn="1"/>
        </p:nvSpPr>
        <p:spPr bwMode="auto">
          <a:xfrm>
            <a:off x="941388" y="1135063"/>
            <a:ext cx="6884988" cy="233363"/>
          </a:xfrm>
          <a:custGeom>
            <a:avLst/>
            <a:gdLst>
              <a:gd name="T0" fmla="*/ 23 w 4337"/>
              <a:gd name="T1" fmla="*/ 110 h 147"/>
              <a:gd name="T2" fmla="*/ 4267 w 4337"/>
              <a:gd name="T3" fmla="*/ 110 h 147"/>
              <a:gd name="T4" fmla="*/ 4244 w 4337"/>
              <a:gd name="T5" fmla="*/ 147 h 147"/>
              <a:gd name="T6" fmla="*/ 0 w 4337"/>
              <a:gd name="T7" fmla="*/ 147 h 147"/>
              <a:gd name="T8" fmla="*/ 23 w 4337"/>
              <a:gd name="T9" fmla="*/ 110 h 147"/>
              <a:gd name="T10" fmla="*/ 35 w 4337"/>
              <a:gd name="T11" fmla="*/ 92 h 147"/>
              <a:gd name="T12" fmla="*/ 4279 w 4337"/>
              <a:gd name="T13" fmla="*/ 92 h 147"/>
              <a:gd name="T14" fmla="*/ 4302 w 4337"/>
              <a:gd name="T15" fmla="*/ 55 h 147"/>
              <a:gd name="T16" fmla="*/ 58 w 4337"/>
              <a:gd name="T17" fmla="*/ 55 h 147"/>
              <a:gd name="T18" fmla="*/ 35 w 4337"/>
              <a:gd name="T19" fmla="*/ 92 h 147"/>
              <a:gd name="T20" fmla="*/ 93 w 4337"/>
              <a:gd name="T21" fmla="*/ 0 h 147"/>
              <a:gd name="T22" fmla="*/ 70 w 4337"/>
              <a:gd name="T23" fmla="*/ 37 h 147"/>
              <a:gd name="T24" fmla="*/ 4314 w 4337"/>
              <a:gd name="T25" fmla="*/ 37 h 147"/>
              <a:gd name="T26" fmla="*/ 4337 w 4337"/>
              <a:gd name="T27" fmla="*/ 0 h 147"/>
              <a:gd name="T28" fmla="*/ 93 w 4337"/>
              <a:gd name="T29" fmla="*/ 0 h 1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4337" h="147">
                <a:moveTo>
                  <a:pt x="23" y="110"/>
                </a:moveTo>
                <a:lnTo>
                  <a:pt x="4267" y="110"/>
                </a:lnTo>
                <a:lnTo>
                  <a:pt x="4244" y="147"/>
                </a:lnTo>
                <a:lnTo>
                  <a:pt x="0" y="147"/>
                </a:lnTo>
                <a:lnTo>
                  <a:pt x="23" y="110"/>
                </a:lnTo>
                <a:close/>
                <a:moveTo>
                  <a:pt x="35" y="92"/>
                </a:moveTo>
                <a:lnTo>
                  <a:pt x="4279" y="92"/>
                </a:lnTo>
                <a:lnTo>
                  <a:pt x="4302" y="55"/>
                </a:lnTo>
                <a:lnTo>
                  <a:pt x="58" y="55"/>
                </a:lnTo>
                <a:lnTo>
                  <a:pt x="35" y="92"/>
                </a:lnTo>
                <a:close/>
                <a:moveTo>
                  <a:pt x="93" y="0"/>
                </a:moveTo>
                <a:lnTo>
                  <a:pt x="70" y="37"/>
                </a:lnTo>
                <a:lnTo>
                  <a:pt x="4314" y="37"/>
                </a:lnTo>
                <a:lnTo>
                  <a:pt x="4337" y="0"/>
                </a:lnTo>
                <a:lnTo>
                  <a:pt x="93" y="0"/>
                </a:lnTo>
                <a:close/>
              </a:path>
            </a:pathLst>
          </a:custGeom>
          <a:solidFill>
            <a:srgbClr val="E0F1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ru-RU" dirty="0"/>
          </a:p>
        </p:txBody>
      </p:sp>
      <p:sp>
        <p:nvSpPr>
          <p:cNvPr id="23" name="Номер слайда 18"/>
          <p:cNvSpPr>
            <a:spLocks noGrp="1"/>
          </p:cNvSpPr>
          <p:nvPr>
            <p:ph type="sldNum" sz="quarter" idx="12"/>
          </p:nvPr>
        </p:nvSpPr>
        <p:spPr>
          <a:xfrm>
            <a:off x="8440615" y="6324600"/>
            <a:ext cx="388340" cy="233364"/>
          </a:xfrm>
        </p:spPr>
        <p:txBody>
          <a:bodyPr/>
          <a:lstStyle>
            <a:lvl1pPr algn="r">
              <a:defRPr sz="12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fld id="{137726B6-3386-492A-8DF3-B4BBCF0A00E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993529" y="6240432"/>
            <a:ext cx="6919546" cy="461665"/>
          </a:xfrm>
          <a:prstGeom prst="rect">
            <a:avLst/>
          </a:prstGeom>
        </p:spPr>
        <p:txBody>
          <a:bodyPr wrap="square" anchor="ctr" anchorCtr="0">
            <a:spAutoFit/>
          </a:bodyPr>
          <a:lstStyle/>
          <a:p>
            <a:r>
              <a:rPr lang="ru-RU" sz="800" dirty="0" smtClean="0">
                <a:solidFill>
                  <a:schemeClr val="bg1">
                    <a:lumMod val="50000"/>
                  </a:schemeClr>
                </a:solidFill>
                <a:latin typeface="Arial" charset="0"/>
                <a:cs typeface="Arial" charset="0"/>
              </a:rPr>
              <a:t>Содержание данной презентации носит исключительно презентационный характер, не может быть рассмотрено в качестве коммерческого предложения, не накладывает какие-либо обязательства на ASE и ее дочерние общества. Информация, представленная в данной презентации, не может быть использована третьими лицами.</a:t>
            </a:r>
            <a:endParaRPr lang="ru-RU" sz="800" dirty="0">
              <a:solidFill>
                <a:schemeClr val="bg1">
                  <a:lumMod val="50000"/>
                </a:schemeClr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092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E2B543-4E13-46AF-A4D1-71924EDBB22C}" type="slidenum">
              <a:rPr kumimoji="0" lang="ru-RU" sz="2200" b="1" i="0" u="none" strike="noStrike" kern="1200" cap="none" spc="0" normalizeH="0" baseline="0" noProof="0">
                <a:ln>
                  <a:noFill/>
                </a:ln>
                <a:solidFill>
                  <a:srgbClr val="003274"/>
                </a:solidFill>
                <a:effectLst/>
                <a:uLnTx/>
                <a:uFillTx/>
                <a:latin typeface="Arial" charset="0"/>
                <a:ea typeface="+mn-ea"/>
                <a:cs typeface="Arial"/>
              </a:rPr>
              <a:pPr marL="0" marR="0" lvl="0" indent="0" algn="r" defTabSz="90923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2200" b="1" i="0" u="none" strike="noStrike" kern="1200" cap="none" spc="0" normalizeH="0" baseline="0" noProof="0">
              <a:ln>
                <a:noFill/>
              </a:ln>
              <a:solidFill>
                <a:srgbClr val="003274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58610510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092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24CBD4-3669-4AC8-AEE4-8D7D2F069DEF}" type="slidenum">
              <a:rPr kumimoji="0" lang="ru-RU" sz="2200" b="1" i="0" u="none" strike="noStrike" kern="1200" cap="none" spc="0" normalizeH="0" baseline="0" noProof="0">
                <a:ln>
                  <a:noFill/>
                </a:ln>
                <a:solidFill>
                  <a:srgbClr val="003274"/>
                </a:solidFill>
                <a:effectLst/>
                <a:uLnTx/>
                <a:uFillTx/>
                <a:latin typeface="Arial" charset="0"/>
                <a:ea typeface="+mn-ea"/>
                <a:cs typeface="Arial"/>
              </a:rPr>
              <a:pPr marL="0" marR="0" lvl="0" indent="0" algn="r" defTabSz="90923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2200" b="1" i="0" u="none" strike="noStrike" kern="1200" cap="none" spc="0" normalizeH="0" baseline="0" noProof="0">
              <a:ln>
                <a:noFill/>
              </a:ln>
              <a:solidFill>
                <a:srgbClr val="003274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1325613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7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2" y="27312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7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1177" indent="0">
              <a:buNone/>
              <a:defRPr sz="1200"/>
            </a:lvl2pPr>
            <a:lvl3pPr marL="902406" indent="0">
              <a:buNone/>
              <a:defRPr sz="1000"/>
            </a:lvl3pPr>
            <a:lvl4pPr marL="1353615" indent="0">
              <a:buNone/>
              <a:defRPr sz="900"/>
            </a:lvl4pPr>
            <a:lvl5pPr marL="1804814" indent="0">
              <a:buNone/>
              <a:defRPr sz="900"/>
            </a:lvl5pPr>
            <a:lvl6pPr marL="2256014" indent="0">
              <a:buNone/>
              <a:defRPr sz="900"/>
            </a:lvl6pPr>
            <a:lvl7pPr marL="2707229" indent="0">
              <a:buNone/>
              <a:defRPr sz="900"/>
            </a:lvl7pPr>
            <a:lvl8pPr marL="3158430" indent="0">
              <a:buNone/>
              <a:defRPr sz="900"/>
            </a:lvl8pPr>
            <a:lvl9pPr marL="360963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092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449760-9505-4327-B974-C24D75C31964}" type="slidenum">
              <a:rPr kumimoji="0" lang="ru-RU" sz="2200" b="1" i="0" u="none" strike="noStrike" kern="1200" cap="none" spc="0" normalizeH="0" baseline="0" noProof="0">
                <a:ln>
                  <a:noFill/>
                </a:ln>
                <a:solidFill>
                  <a:srgbClr val="003274"/>
                </a:solidFill>
                <a:effectLst/>
                <a:uLnTx/>
                <a:uFillTx/>
                <a:latin typeface="Arial" charset="0"/>
                <a:ea typeface="+mn-ea"/>
                <a:cs typeface="Arial"/>
              </a:rPr>
              <a:pPr marL="0" marR="0" lvl="0" indent="0" algn="r" defTabSz="90923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2200" b="1" i="0" u="none" strike="noStrike" kern="1200" cap="none" spc="0" normalizeH="0" baseline="0" noProof="0">
              <a:ln>
                <a:noFill/>
              </a:ln>
              <a:solidFill>
                <a:srgbClr val="003274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87050880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1177" indent="0">
              <a:buNone/>
              <a:defRPr sz="2800"/>
            </a:lvl2pPr>
            <a:lvl3pPr marL="902406" indent="0">
              <a:buNone/>
              <a:defRPr sz="2400"/>
            </a:lvl3pPr>
            <a:lvl4pPr marL="1353615" indent="0">
              <a:buNone/>
              <a:defRPr sz="2000"/>
            </a:lvl4pPr>
            <a:lvl5pPr marL="1804814" indent="0">
              <a:buNone/>
              <a:defRPr sz="2000"/>
            </a:lvl5pPr>
            <a:lvl6pPr marL="2256014" indent="0">
              <a:buNone/>
              <a:defRPr sz="2000"/>
            </a:lvl6pPr>
            <a:lvl7pPr marL="2707229" indent="0">
              <a:buNone/>
              <a:defRPr sz="2000"/>
            </a:lvl7pPr>
            <a:lvl8pPr marL="3158430" indent="0">
              <a:buNone/>
              <a:defRPr sz="2000"/>
            </a:lvl8pPr>
            <a:lvl9pPr marL="3609633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1177" indent="0">
              <a:buNone/>
              <a:defRPr sz="1200"/>
            </a:lvl2pPr>
            <a:lvl3pPr marL="902406" indent="0">
              <a:buNone/>
              <a:defRPr sz="1000"/>
            </a:lvl3pPr>
            <a:lvl4pPr marL="1353615" indent="0">
              <a:buNone/>
              <a:defRPr sz="900"/>
            </a:lvl4pPr>
            <a:lvl5pPr marL="1804814" indent="0">
              <a:buNone/>
              <a:defRPr sz="900"/>
            </a:lvl5pPr>
            <a:lvl6pPr marL="2256014" indent="0">
              <a:buNone/>
              <a:defRPr sz="900"/>
            </a:lvl6pPr>
            <a:lvl7pPr marL="2707229" indent="0">
              <a:buNone/>
              <a:defRPr sz="900"/>
            </a:lvl7pPr>
            <a:lvl8pPr marL="3158430" indent="0">
              <a:buNone/>
              <a:defRPr sz="900"/>
            </a:lvl8pPr>
            <a:lvl9pPr marL="3609633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092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F42E03C-2949-481D-B702-307A8B9FBBF6}" type="slidenum">
              <a:rPr kumimoji="0" lang="ru-RU" sz="2200" b="1" i="0" u="none" strike="noStrike" kern="1200" cap="none" spc="0" normalizeH="0" baseline="0" noProof="0">
                <a:ln>
                  <a:noFill/>
                </a:ln>
                <a:solidFill>
                  <a:srgbClr val="003274"/>
                </a:solidFill>
                <a:effectLst/>
                <a:uLnTx/>
                <a:uFillTx/>
                <a:latin typeface="Arial" charset="0"/>
                <a:ea typeface="+mn-ea"/>
                <a:cs typeface="Arial"/>
              </a:rPr>
              <a:pPr marL="0" marR="0" lvl="0" indent="0" algn="r" defTabSz="90923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2200" b="1" i="0" u="none" strike="noStrike" kern="1200" cap="none" spc="0" normalizeH="0" baseline="0" noProof="0">
              <a:ln>
                <a:noFill/>
              </a:ln>
              <a:solidFill>
                <a:srgbClr val="003274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57879514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092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496F6AF-107B-43C6-89AD-8E38B0B58170}" type="slidenum">
              <a:rPr kumimoji="0" lang="ru-RU" sz="2200" b="1" i="0" u="none" strike="noStrike" kern="1200" cap="none" spc="0" normalizeH="0" baseline="0" noProof="0">
                <a:ln>
                  <a:noFill/>
                </a:ln>
                <a:solidFill>
                  <a:srgbClr val="003274"/>
                </a:solidFill>
                <a:effectLst/>
                <a:uLnTx/>
                <a:uFillTx/>
                <a:latin typeface="Arial" charset="0"/>
                <a:ea typeface="+mn-ea"/>
                <a:cs typeface="Arial"/>
              </a:rPr>
              <a:pPr marL="0" marR="0" lvl="0" indent="0" algn="r" defTabSz="90923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2200" b="1" i="0" u="none" strike="noStrike" kern="1200" cap="none" spc="0" normalizeH="0" baseline="0" noProof="0">
              <a:ln>
                <a:noFill/>
              </a:ln>
              <a:solidFill>
                <a:srgbClr val="003274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78591532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8197" y="23"/>
            <a:ext cx="2105025" cy="6273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68386" y="23"/>
            <a:ext cx="6167437" cy="6273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092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85A429-A28A-48E0-82BF-E93C4D6F1FB7}" type="slidenum">
              <a:rPr kumimoji="0" lang="ru-RU" sz="2200" b="1" i="0" u="none" strike="noStrike" kern="1200" cap="none" spc="0" normalizeH="0" baseline="0" noProof="0">
                <a:ln>
                  <a:noFill/>
                </a:ln>
                <a:solidFill>
                  <a:srgbClr val="003274"/>
                </a:solidFill>
                <a:effectLst/>
                <a:uLnTx/>
                <a:uFillTx/>
                <a:latin typeface="Arial" charset="0"/>
                <a:ea typeface="+mn-ea"/>
                <a:cs typeface="Arial"/>
              </a:rPr>
              <a:pPr marL="0" marR="0" lvl="0" indent="0" algn="r" defTabSz="90923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2200" b="1" i="0" u="none" strike="noStrike" kern="1200" cap="none" spc="0" normalizeH="0" baseline="0" noProof="0">
              <a:ln>
                <a:noFill/>
              </a:ln>
              <a:solidFill>
                <a:srgbClr val="003274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2202848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Титульный слайд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navigation8" descr="ujkm,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924" y="293762"/>
            <a:ext cx="1674813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2777" y="2181346"/>
            <a:ext cx="8280400" cy="1031875"/>
          </a:xfrm>
          <a:ln/>
        </p:spPr>
        <p:txBody>
          <a:bodyPr/>
          <a:lstStyle>
            <a:lvl1pPr>
              <a:lnSpc>
                <a:spcPct val="130000"/>
              </a:lnSpc>
              <a:defRPr sz="1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2852" y="3284612"/>
            <a:ext cx="3743325" cy="649287"/>
          </a:xfrm>
          <a:ln/>
        </p:spPr>
        <p:txBody>
          <a:bodyPr anchor="ctr"/>
          <a:lstStyle>
            <a:lvl1pPr marL="0" indent="0">
              <a:buFontTx/>
              <a:buNone/>
              <a:defRPr sz="1400" b="1">
                <a:solidFill>
                  <a:schemeClr val="bg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43983636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navigation8" descr="ujkm,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293688"/>
            <a:ext cx="1674813" cy="148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2775" y="2181226"/>
            <a:ext cx="8280400" cy="1031875"/>
          </a:xfrm>
          <a:ln/>
        </p:spPr>
        <p:txBody>
          <a:bodyPr/>
          <a:lstStyle>
            <a:lvl1pPr>
              <a:lnSpc>
                <a:spcPct val="130000"/>
              </a:lnSpc>
              <a:defRPr sz="1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12776" y="3284539"/>
            <a:ext cx="3743325" cy="649287"/>
          </a:xfrm>
          <a:ln/>
        </p:spPr>
        <p:txBody>
          <a:bodyPr anchor="ctr"/>
          <a:lstStyle>
            <a:lvl1pPr marL="0" indent="0">
              <a:buFontTx/>
              <a:buNone/>
              <a:defRPr sz="1400" b="1">
                <a:solidFill>
                  <a:schemeClr val="bg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77213465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53F201-75BD-459C-91FC-8F1995A66AC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5028752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9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21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image" Target="../media/image4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12" Type="http://schemas.openxmlformats.org/officeDocument/2006/relationships/slideLayout" Target="../slideLayouts/slideLayout43.xml"/><Relationship Id="rId17" Type="http://schemas.openxmlformats.org/officeDocument/2006/relationships/image" Target="../media/image7.png"/><Relationship Id="rId2" Type="http://schemas.openxmlformats.org/officeDocument/2006/relationships/slideLayout" Target="../slideLayouts/slideLayout33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11" Type="http://schemas.openxmlformats.org/officeDocument/2006/relationships/slideLayout" Target="../slideLayouts/slideLayout42.xml"/><Relationship Id="rId5" Type="http://schemas.openxmlformats.org/officeDocument/2006/relationships/slideLayout" Target="../slideLayouts/slideLayout36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41.xml"/><Relationship Id="rId4" Type="http://schemas.openxmlformats.org/officeDocument/2006/relationships/slideLayout" Target="../slideLayouts/slideLayout35.xml"/><Relationship Id="rId9" Type="http://schemas.openxmlformats.org/officeDocument/2006/relationships/slideLayout" Target="../slideLayouts/slideLayout40.xml"/><Relationship Id="rId14" Type="http://schemas.openxmlformats.org/officeDocument/2006/relationships/image" Target="../media/image4.jpe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vmlDrawing" Target="../drawings/vmlDrawing1.v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theme" Target="../theme/theme5.xml"/><Relationship Id="rId17" Type="http://schemas.openxmlformats.org/officeDocument/2006/relationships/image" Target="../media/image10.emf"/><Relationship Id="rId2" Type="http://schemas.openxmlformats.org/officeDocument/2006/relationships/slideLayout" Target="../slideLayouts/slideLayout45.xml"/><Relationship Id="rId16" Type="http://schemas.openxmlformats.org/officeDocument/2006/relationships/oleObject" Target="../embeddings/oleObject1.bin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5" Type="http://schemas.openxmlformats.org/officeDocument/2006/relationships/image" Target="../media/image11.jpeg"/><Relationship Id="rId10" Type="http://schemas.openxmlformats.org/officeDocument/2006/relationships/slideLayout" Target="../slideLayouts/slideLayout53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Relationship Id="rId14" Type="http://schemas.openxmlformats.org/officeDocument/2006/relationships/tags" Target="../tags/tag1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13" Type="http://schemas.openxmlformats.org/officeDocument/2006/relationships/vmlDrawing" Target="../drawings/vmlDrawing2.v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theme" Target="../theme/theme6.xml"/><Relationship Id="rId17" Type="http://schemas.openxmlformats.org/officeDocument/2006/relationships/image" Target="../media/image10.emf"/><Relationship Id="rId2" Type="http://schemas.openxmlformats.org/officeDocument/2006/relationships/slideLayout" Target="../slideLayouts/slideLayout56.xml"/><Relationship Id="rId16" Type="http://schemas.openxmlformats.org/officeDocument/2006/relationships/oleObject" Target="../embeddings/oleObject2.bin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slideLayout" Target="../slideLayouts/slideLayout65.xml"/><Relationship Id="rId5" Type="http://schemas.openxmlformats.org/officeDocument/2006/relationships/slideLayout" Target="../slideLayouts/slideLayout59.xml"/><Relationship Id="rId15" Type="http://schemas.openxmlformats.org/officeDocument/2006/relationships/image" Target="../media/image11.jpeg"/><Relationship Id="rId10" Type="http://schemas.openxmlformats.org/officeDocument/2006/relationships/slideLayout" Target="../slideLayouts/slideLayout64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58.xml"/><Relationship Id="rId9" Type="http://schemas.openxmlformats.org/officeDocument/2006/relationships/slideLayout" Target="../slideLayouts/slideLayout63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67568-01FA-4425-81A0-185925C3DF56}" type="datetime1">
              <a:rPr lang="ru-RU" smtClean="0"/>
              <a:t>29.11.2018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726B6-3386-492A-8DF3-B4BBCF0A00ED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709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59763" y="6448425"/>
            <a:ext cx="627062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 eaLnBrk="1" hangingPunct="1">
              <a:defRPr sz="2200" b="1">
                <a:solidFill>
                  <a:srgbClr val="003274"/>
                </a:solidFill>
              </a:defRPr>
            </a:lvl1pPr>
          </a:lstStyle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fld id="{D43634A1-DED8-4304-96FC-BE1E1616468C}" type="slidenum">
              <a:rPr lang="ru-RU" altLang="ru-RU" smtClean="0"/>
              <a:pPr defTabSz="912813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5538"/>
            <a:ext cx="8424862" cy="514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76327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pic>
        <p:nvPicPr>
          <p:cNvPr id="1029" name="navigation8" descr="ujkm,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763" y="106363"/>
            <a:ext cx="8874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3840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5pPr>
      <a:lvl6pPr marL="457152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6pPr>
      <a:lvl7pPr marL="914303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7pPr>
      <a:lvl8pPr marL="1371455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8pPr>
      <a:lvl9pPr marL="1828606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179388" indent="-179388" algn="l" rtl="0" eaLnBrk="0" fontAlgn="base" hangingPunct="0">
        <a:lnSpc>
          <a:spcPct val="110000"/>
        </a:lnSpc>
        <a:spcBef>
          <a:spcPct val="40000"/>
        </a:spcBef>
        <a:spcAft>
          <a:spcPct val="20000"/>
        </a:spcAft>
        <a:buBlip>
          <a:blip r:embed="rId16"/>
        </a:buBlip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76213" algn="l" rtl="0" eaLnBrk="0" fontAlgn="base" hangingPunct="0">
        <a:lnSpc>
          <a:spcPct val="110000"/>
        </a:lnSpc>
        <a:spcBef>
          <a:spcPct val="0"/>
        </a:spcBef>
        <a:spcAft>
          <a:spcPct val="20000"/>
        </a:spcAft>
        <a:buBlip>
          <a:blip r:embed="rId17"/>
        </a:buBlip>
        <a:defRPr sz="1400">
          <a:solidFill>
            <a:schemeClr val="tx1"/>
          </a:solidFill>
          <a:latin typeface="+mn-lt"/>
          <a:cs typeface="+mn-cs"/>
        </a:defRPr>
      </a:lvl2pPr>
      <a:lvl3pPr marL="1160463" indent="-266700" algn="l" rtl="0" eaLnBrk="0" fontAlgn="base" hangingPunct="0">
        <a:spcBef>
          <a:spcPct val="0"/>
        </a:spcBef>
        <a:spcAft>
          <a:spcPct val="30000"/>
        </a:spcAft>
        <a:buBlip>
          <a:blip r:embed="rId17"/>
        </a:buBlip>
        <a:defRPr sz="2200">
          <a:solidFill>
            <a:schemeClr val="tx1"/>
          </a:solidFill>
          <a:latin typeface="+mn-lt"/>
          <a:cs typeface="+mn-cs"/>
        </a:defRPr>
      </a:lvl3pPr>
      <a:lvl4pPr marL="1663700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71688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30207" indent="-22857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87359" indent="-22857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44510" indent="-22857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901662" indent="-22857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2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3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5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06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58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09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1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12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59763" y="6448425"/>
            <a:ext cx="627062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 eaLnBrk="1" hangingPunct="1">
              <a:defRPr sz="2200" b="1">
                <a:solidFill>
                  <a:srgbClr val="00327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fld id="{FD9C90E9-CC25-44A0-9CC6-BF95DD855D52}" type="slidenum">
              <a:rPr lang="ru-RU" altLang="ru-RU"/>
              <a:pPr defTabSz="91281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5538"/>
            <a:ext cx="8424862" cy="514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76327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pic>
        <p:nvPicPr>
          <p:cNvPr id="1029" name="navigation8" descr="ujkm,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763" y="106363"/>
            <a:ext cx="8874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3494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5pPr>
      <a:lvl6pPr marL="457152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6pPr>
      <a:lvl7pPr marL="914303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7pPr>
      <a:lvl8pPr marL="1371455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8pPr>
      <a:lvl9pPr marL="1828606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179388" indent="-179388" algn="l" rtl="0" eaLnBrk="0" fontAlgn="base" hangingPunct="0">
        <a:lnSpc>
          <a:spcPct val="110000"/>
        </a:lnSpc>
        <a:spcBef>
          <a:spcPct val="40000"/>
        </a:spcBef>
        <a:spcAft>
          <a:spcPct val="20000"/>
        </a:spcAft>
        <a:buBlip>
          <a:blip r:embed="rId16"/>
        </a:buBlip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76213" algn="l" rtl="0" eaLnBrk="0" fontAlgn="base" hangingPunct="0">
        <a:lnSpc>
          <a:spcPct val="110000"/>
        </a:lnSpc>
        <a:spcBef>
          <a:spcPct val="0"/>
        </a:spcBef>
        <a:spcAft>
          <a:spcPct val="20000"/>
        </a:spcAft>
        <a:buBlip>
          <a:blip r:embed="rId17"/>
        </a:buBlip>
        <a:defRPr sz="1400">
          <a:solidFill>
            <a:schemeClr val="tx1"/>
          </a:solidFill>
          <a:latin typeface="+mn-lt"/>
          <a:cs typeface="+mn-cs"/>
        </a:defRPr>
      </a:lvl2pPr>
      <a:lvl3pPr marL="1160463" indent="-266700" algn="l" rtl="0" eaLnBrk="0" fontAlgn="base" hangingPunct="0">
        <a:spcBef>
          <a:spcPct val="0"/>
        </a:spcBef>
        <a:spcAft>
          <a:spcPct val="30000"/>
        </a:spcAft>
        <a:buBlip>
          <a:blip r:embed="rId17"/>
        </a:buBlip>
        <a:defRPr sz="2200">
          <a:solidFill>
            <a:schemeClr val="tx1"/>
          </a:solidFill>
          <a:latin typeface="+mn-lt"/>
          <a:cs typeface="+mn-cs"/>
        </a:defRPr>
      </a:lvl3pPr>
      <a:lvl4pPr marL="1663700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71688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30207" indent="-22857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87359" indent="-22857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44510" indent="-22857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901662" indent="-22857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2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3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5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06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58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09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1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12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59763" y="6448425"/>
            <a:ext cx="627062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 eaLnBrk="1" hangingPunct="1">
              <a:defRPr sz="2200" b="1">
                <a:solidFill>
                  <a:srgbClr val="00327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fld id="{E5470205-7150-4CFD-8701-CD92C7CDD986}" type="slidenum">
              <a:rPr lang="ru-RU" altLang="ru-RU"/>
              <a:pPr defTabSz="91281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125538"/>
            <a:ext cx="8424862" cy="514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0"/>
            <a:ext cx="76327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pic>
        <p:nvPicPr>
          <p:cNvPr id="1029" name="navigation8" descr="ujkm,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763" y="106363"/>
            <a:ext cx="8874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5730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5pPr>
      <a:lvl6pPr marL="457152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6pPr>
      <a:lvl7pPr marL="914303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7pPr>
      <a:lvl8pPr marL="1371455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8pPr>
      <a:lvl9pPr marL="1828606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179388" indent="-179388" algn="l" rtl="0" eaLnBrk="0" fontAlgn="base" hangingPunct="0">
        <a:lnSpc>
          <a:spcPct val="110000"/>
        </a:lnSpc>
        <a:spcBef>
          <a:spcPct val="40000"/>
        </a:spcBef>
        <a:spcAft>
          <a:spcPct val="20000"/>
        </a:spcAft>
        <a:buBlip>
          <a:blip r:embed="rId16"/>
        </a:buBlip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76213" algn="l" rtl="0" eaLnBrk="0" fontAlgn="base" hangingPunct="0">
        <a:lnSpc>
          <a:spcPct val="110000"/>
        </a:lnSpc>
        <a:spcBef>
          <a:spcPct val="0"/>
        </a:spcBef>
        <a:spcAft>
          <a:spcPct val="20000"/>
        </a:spcAft>
        <a:buBlip>
          <a:blip r:embed="rId17"/>
        </a:buBlip>
        <a:defRPr sz="1400">
          <a:solidFill>
            <a:schemeClr val="tx1"/>
          </a:solidFill>
          <a:latin typeface="+mn-lt"/>
          <a:cs typeface="+mn-cs"/>
        </a:defRPr>
      </a:lvl2pPr>
      <a:lvl3pPr marL="1160463" indent="-266700" algn="l" rtl="0" eaLnBrk="0" fontAlgn="base" hangingPunct="0">
        <a:spcBef>
          <a:spcPct val="0"/>
        </a:spcBef>
        <a:spcAft>
          <a:spcPct val="30000"/>
        </a:spcAft>
        <a:buBlip>
          <a:blip r:embed="rId17"/>
        </a:buBlip>
        <a:defRPr sz="2200">
          <a:solidFill>
            <a:schemeClr val="tx1"/>
          </a:solidFill>
          <a:latin typeface="+mn-lt"/>
          <a:cs typeface="+mn-cs"/>
        </a:defRPr>
      </a:lvl3pPr>
      <a:lvl4pPr marL="1663700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71688" indent="-227013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30207" indent="-22857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87359" indent="-22857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44510" indent="-22857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901662" indent="-228576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2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3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55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06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58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09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61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12" algn="l" defTabSz="91430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2182447033"/>
              </p:ext>
            </p:extLst>
          </p:nvPr>
        </p:nvGraphicFramePr>
        <p:xfrm>
          <a:off x="1662" y="166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think-cell Slide" r:id="rId16" imgW="360" imgH="360" progId="">
                  <p:embed/>
                </p:oleObj>
              </mc:Choice>
              <mc:Fallback>
                <p:oleObj name="think-cell Slide" r:id="rId16" imgW="360" imgH="360" progId="">
                  <p:embed/>
                  <p:pic>
                    <p:nvPicPr>
                      <p:cNvPr id="2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2" y="1662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0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59778" y="6448546"/>
            <a:ext cx="627062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latin typeface="Arial" charset="0"/>
                <a:cs typeface="+mn-cs"/>
              </a:defRPr>
            </a:lvl1pPr>
          </a:lstStyle>
          <a:p>
            <a:fld id="{137726B6-3386-492A-8DF3-B4BBCF0A00E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4" y="1125548"/>
            <a:ext cx="8424862" cy="514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8315" y="7"/>
            <a:ext cx="76327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pic>
        <p:nvPicPr>
          <p:cNvPr id="1029" name="navigation8" descr="ujkm,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788" y="106363"/>
            <a:ext cx="8874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0695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5pPr>
      <a:lvl6pPr marL="451177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6pPr>
      <a:lvl7pPr marL="902406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7pPr>
      <a:lvl8pPr marL="1353615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8pPr>
      <a:lvl9pPr marL="1804814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178594" indent="-178594" algn="l" rtl="0" eaLnBrk="0" fontAlgn="base" hangingPunct="0">
        <a:lnSpc>
          <a:spcPct val="110000"/>
        </a:lnSpc>
        <a:spcBef>
          <a:spcPct val="40000"/>
        </a:spcBef>
        <a:spcAft>
          <a:spcPct val="20000"/>
        </a:spcAft>
        <a:buBlip>
          <a:blip r:embed="rId19"/>
        </a:buBlip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55637" indent="-175476" algn="l" rtl="0" eaLnBrk="0" fontAlgn="base" hangingPunct="0">
        <a:lnSpc>
          <a:spcPct val="110000"/>
        </a:lnSpc>
        <a:spcBef>
          <a:spcPct val="0"/>
        </a:spcBef>
        <a:spcAft>
          <a:spcPct val="20000"/>
        </a:spcAft>
        <a:buBlip>
          <a:blip r:embed="rId20"/>
        </a:buBlip>
        <a:defRPr sz="1400">
          <a:solidFill>
            <a:schemeClr val="tx1"/>
          </a:solidFill>
          <a:latin typeface="+mn-lt"/>
          <a:cs typeface="+mn-cs"/>
        </a:defRPr>
      </a:lvl2pPr>
      <a:lvl3pPr marL="1146812" indent="-264766" algn="l" rtl="0" eaLnBrk="0" fontAlgn="base" hangingPunct="0">
        <a:spcBef>
          <a:spcPct val="0"/>
        </a:spcBef>
        <a:spcAft>
          <a:spcPct val="30000"/>
        </a:spcAft>
        <a:buBlip>
          <a:blip r:embed="rId20"/>
        </a:buBlip>
        <a:defRPr sz="2200">
          <a:solidFill>
            <a:schemeClr val="tx1"/>
          </a:solidFill>
          <a:latin typeface="+mn-lt"/>
          <a:cs typeface="+mn-cs"/>
        </a:defRPr>
      </a:lvl3pPr>
      <a:lvl4pPr marL="1643456" indent="-22560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46084" indent="-22560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497295" indent="-22560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48490" indent="-22560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399691" indent="-22560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50896" indent="-22560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02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1177" algn="l" defTabSz="902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2406" algn="l" defTabSz="902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615" algn="l" defTabSz="902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4814" algn="l" defTabSz="902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6014" algn="l" defTabSz="902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7229" algn="l" defTabSz="902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8430" algn="l" defTabSz="902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9633" algn="l" defTabSz="902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4"/>
            </p:custDataLst>
            <p:extLst/>
          </p:nvPr>
        </p:nvGraphicFramePr>
        <p:xfrm>
          <a:off x="1662" y="1662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think-cell Slide" r:id="rId16" imgW="360" imgH="360" progId="">
                  <p:embed/>
                </p:oleObj>
              </mc:Choice>
              <mc:Fallback>
                <p:oleObj name="think-cell Slide" r:id="rId16" imgW="360" imgH="360" progId="">
                  <p:embed/>
                  <p:pic>
                    <p:nvPicPr>
                      <p:cNvPr id="2" name="Object 1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2" y="1662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0" name="Rectangle 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59778" y="6448546"/>
            <a:ext cx="627062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1" compatLnSpc="1">
            <a:prstTxWarp prst="textNoShape">
              <a:avLst/>
            </a:prstTxWarp>
          </a:bodyPr>
          <a:lstStyle>
            <a:lvl1pPr algn="r">
              <a:defRPr sz="2200" b="1">
                <a:solidFill>
                  <a:schemeClr val="hlink"/>
                </a:solidFill>
                <a:latin typeface="Arial" charset="0"/>
                <a:cs typeface="+mn-cs"/>
              </a:defRPr>
            </a:lvl1pPr>
          </a:lstStyle>
          <a:p>
            <a:pPr marL="0" marR="0" lvl="0" indent="0" algn="r" defTabSz="90923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F2790FA-0A93-4946-9287-BF6305109B6F}" type="slidenum">
              <a:rPr kumimoji="0" lang="ru-RU" sz="2200" b="1" i="0" u="none" strike="noStrike" kern="1200" cap="none" spc="0" normalizeH="0" baseline="0" noProof="0">
                <a:ln>
                  <a:noFill/>
                </a:ln>
                <a:solidFill>
                  <a:srgbClr val="003274"/>
                </a:solidFill>
                <a:effectLst/>
                <a:uLnTx/>
                <a:uFillTx/>
                <a:latin typeface="Arial" charset="0"/>
                <a:ea typeface="+mn-ea"/>
                <a:cs typeface="Arial"/>
              </a:rPr>
              <a:pPr marL="0" marR="0" lvl="0" indent="0" algn="r" defTabSz="90923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2200" b="1" i="0" u="none" strike="noStrike" kern="1200" cap="none" spc="0" normalizeH="0" baseline="0" noProof="0">
              <a:ln>
                <a:noFill/>
              </a:ln>
              <a:solidFill>
                <a:srgbClr val="003274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4" y="1125548"/>
            <a:ext cx="8424862" cy="514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68315" y="7"/>
            <a:ext cx="76327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pic>
        <p:nvPicPr>
          <p:cNvPr id="1029" name="navigation8" descr="ujkm,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5788" y="106363"/>
            <a:ext cx="8874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0040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ransition/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5pPr>
      <a:lvl6pPr marL="451177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6pPr>
      <a:lvl7pPr marL="902406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7pPr>
      <a:lvl8pPr marL="1353615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8pPr>
      <a:lvl9pPr marL="1804814" algn="l" rtl="0" fontAlgn="base">
        <a:spcBef>
          <a:spcPct val="0"/>
        </a:spcBef>
        <a:spcAft>
          <a:spcPct val="0"/>
        </a:spcAft>
        <a:defRPr sz="2000" b="1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178594" indent="-178594" algn="l" rtl="0" eaLnBrk="0" fontAlgn="base" hangingPunct="0">
        <a:lnSpc>
          <a:spcPct val="110000"/>
        </a:lnSpc>
        <a:spcBef>
          <a:spcPct val="40000"/>
        </a:spcBef>
        <a:spcAft>
          <a:spcPct val="20000"/>
        </a:spcAft>
        <a:buBlip>
          <a:blip r:embed="rId19"/>
        </a:buBlip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55637" indent="-175476" algn="l" rtl="0" eaLnBrk="0" fontAlgn="base" hangingPunct="0">
        <a:lnSpc>
          <a:spcPct val="110000"/>
        </a:lnSpc>
        <a:spcBef>
          <a:spcPct val="0"/>
        </a:spcBef>
        <a:spcAft>
          <a:spcPct val="20000"/>
        </a:spcAft>
        <a:buBlip>
          <a:blip r:embed="rId20"/>
        </a:buBlip>
        <a:defRPr sz="1400">
          <a:solidFill>
            <a:schemeClr val="tx1"/>
          </a:solidFill>
          <a:latin typeface="+mn-lt"/>
          <a:cs typeface="+mn-cs"/>
        </a:defRPr>
      </a:lvl2pPr>
      <a:lvl3pPr marL="1146812" indent="-264766" algn="l" rtl="0" eaLnBrk="0" fontAlgn="base" hangingPunct="0">
        <a:spcBef>
          <a:spcPct val="0"/>
        </a:spcBef>
        <a:spcAft>
          <a:spcPct val="30000"/>
        </a:spcAft>
        <a:buBlip>
          <a:blip r:embed="rId20"/>
        </a:buBlip>
        <a:defRPr sz="2200">
          <a:solidFill>
            <a:schemeClr val="tx1"/>
          </a:solidFill>
          <a:latin typeface="+mn-lt"/>
          <a:cs typeface="+mn-cs"/>
        </a:defRPr>
      </a:lvl3pPr>
      <a:lvl4pPr marL="1643456" indent="-22560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46084" indent="-22560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497295" indent="-22560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48490" indent="-22560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399691" indent="-22560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50896" indent="-22560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02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1177" algn="l" defTabSz="902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2406" algn="l" defTabSz="902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615" algn="l" defTabSz="902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04814" algn="l" defTabSz="902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56014" algn="l" defTabSz="902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07229" algn="l" defTabSz="902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8430" algn="l" defTabSz="902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09633" algn="l" defTabSz="902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6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01570" y="2348927"/>
            <a:ext cx="8315819" cy="167796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Опыт АСЭ в контрактации оборудования </a:t>
            </a:r>
            <a:br>
              <a:rPr lang="ru-RU" sz="2400" dirty="0" smtClean="0"/>
            </a:br>
            <a:r>
              <a:rPr lang="ru-RU" sz="2400" dirty="0" smtClean="0"/>
              <a:t>для серии сооружаемых энергоблоков.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8" name="Рисунок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02271" y="432307"/>
            <a:ext cx="1968500" cy="110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Текст 8"/>
          <p:cNvSpPr txBox="1">
            <a:spLocks/>
          </p:cNvSpPr>
          <p:nvPr/>
        </p:nvSpPr>
        <p:spPr>
          <a:xfrm>
            <a:off x="701570" y="4049996"/>
            <a:ext cx="6300701" cy="13498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indent="0" defTabSz="914400">
              <a:lnSpc>
                <a:spcPts val="1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i="1">
                <a:solidFill>
                  <a:schemeClr val="tx2"/>
                </a:solidFill>
              </a:defRPr>
            </a:lvl1pPr>
            <a:lvl2pPr marL="457200"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/>
            </a:lvl2pPr>
            <a:lvl3pPr marL="914400"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/>
            </a:lvl3pPr>
            <a:lvl4pPr marL="1371600"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/>
            </a:lvl4pPr>
            <a:lvl5pPr marL="1828800"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/>
            </a:lvl5pPr>
            <a:lvl6pPr marL="2286000"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/>
            </a:lvl6pPr>
            <a:lvl7pPr marL="2743200"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/>
            </a:lvl7pPr>
            <a:lvl8pPr marL="3200400"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/>
            </a:lvl8pPr>
            <a:lvl9pPr marL="3657600" indent="0" defTabSz="9144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/>
            </a:lvl9pPr>
          </a:lstStyle>
          <a:p>
            <a:r>
              <a:rPr lang="ru-RU" b="1" dirty="0" smtClean="0"/>
              <a:t>Кулаковский С.В.</a:t>
            </a:r>
            <a:endParaRPr lang="ru-RU" b="1" dirty="0"/>
          </a:p>
          <a:p>
            <a:r>
              <a:rPr lang="ru-RU" dirty="0" smtClean="0"/>
              <a:t>Директор по унификации и типизации</a:t>
            </a:r>
          </a:p>
          <a:p>
            <a:r>
              <a:rPr lang="ru-RU" dirty="0" smtClean="0"/>
              <a:t>АО </a:t>
            </a:r>
            <a:r>
              <a:rPr lang="ru-RU" dirty="0"/>
              <a:t>ИК «АСЭ»</a:t>
            </a:r>
          </a:p>
          <a:p>
            <a:endParaRPr lang="ru-RU" dirty="0" smtClean="0"/>
          </a:p>
          <a:p>
            <a:r>
              <a:rPr lang="ru-RU" dirty="0" smtClean="0"/>
              <a:t>03.12.2018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98560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287210" y="6452743"/>
            <a:ext cx="627062" cy="377825"/>
          </a:xfrm>
        </p:spPr>
        <p:txBody>
          <a:bodyPr/>
          <a:lstStyle/>
          <a:p>
            <a:pPr marL="0" marR="0" lvl="0" indent="0" algn="r" defTabSz="9092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1FD694-28FF-46AA-AB49-BCD39AF0F718}" type="slidenum">
              <a:rPr kumimoji="0" lang="ru-RU" sz="2200" b="1" i="0" u="none" strike="noStrike" kern="1200" cap="none" spc="0" normalizeH="0" baseline="0" noProof="0" smtClean="0">
                <a:ln>
                  <a:noFill/>
                </a:ln>
                <a:solidFill>
                  <a:srgbClr val="003274"/>
                </a:solidFill>
                <a:effectLst/>
                <a:uLnTx/>
                <a:uFillTx/>
                <a:latin typeface="Arial" charset="0"/>
                <a:ea typeface="+mn-ea"/>
                <a:cs typeface="Arial"/>
              </a:rPr>
              <a:pPr marL="0" marR="0" lvl="0" indent="0" algn="r" defTabSz="90923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rgbClr val="003274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48054" y="0"/>
            <a:ext cx="7551357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451177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02406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53615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04814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kern="0" dirty="0" smtClean="0"/>
              <a:t>Технология прейскурантных закупок</a:t>
            </a:r>
            <a:endParaRPr lang="ru-RU" kern="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267795" y="2353485"/>
            <a:ext cx="1242060" cy="2038985"/>
          </a:xfrm>
          <a:prstGeom prst="rect">
            <a:avLst/>
          </a:prstGeom>
          <a:gradFill rotWithShape="1">
            <a:gsLst>
              <a:gs pos="0">
                <a:srgbClr val="FFFFFF">
                  <a:satMod val="103000"/>
                  <a:lumMod val="102000"/>
                  <a:tint val="94000"/>
                </a:srgbClr>
              </a:gs>
              <a:gs pos="50000">
                <a:srgbClr val="FFFFFF">
                  <a:satMod val="110000"/>
                  <a:lumMod val="100000"/>
                  <a:shade val="100000"/>
                </a:srgbClr>
              </a:gs>
              <a:gs pos="100000">
                <a:srgbClr val="FFFFFF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>
            <a:solidFill>
              <a:srgbClr val="29292F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969126"/>
              </p:ext>
            </p:extLst>
          </p:nvPr>
        </p:nvGraphicFramePr>
        <p:xfrm>
          <a:off x="1397970" y="2353485"/>
          <a:ext cx="1219200" cy="177165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64465">
                <a:tc>
                  <a:txBody>
                    <a:bodyPr/>
                    <a:lstStyle>
                      <a:lvl1pPr marL="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1pPr>
                      <a:lvl2pPr marL="451177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2pPr>
                      <a:lvl3pPr marL="902406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3pPr>
                      <a:lvl4pPr marL="1353615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4pPr>
                      <a:lvl5pPr marL="18048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5pPr>
                      <a:lvl6pPr marL="22560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6pPr>
                      <a:lvl7pPr marL="2707229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7pPr>
                      <a:lvl8pPr marL="315843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8pPr>
                      <a:lvl9pPr marL="3609633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9pPr>
                    </a:lstStyle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1pPr>
                      <a:lvl2pPr marL="451177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2pPr>
                      <a:lvl3pPr marL="902406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3pPr>
                      <a:lvl4pPr marL="1353615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4pPr>
                      <a:lvl5pPr marL="18048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5pPr>
                      <a:lvl6pPr marL="22560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6pPr>
                      <a:lvl7pPr marL="2707229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7pPr>
                      <a:lvl8pPr marL="315843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8pPr>
                      <a:lvl9pPr marL="3609633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9pPr>
                    </a:lstStyle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Ду_10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4465">
                <a:tc>
                  <a:txBody>
                    <a:bodyPr/>
                    <a:lstStyle>
                      <a:lvl1pPr marL="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1pPr>
                      <a:lvl2pPr marL="451177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2pPr>
                      <a:lvl3pPr marL="902406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3pPr>
                      <a:lvl4pPr marL="1353615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4pPr>
                      <a:lvl5pPr marL="18048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5pPr>
                      <a:lvl6pPr marL="22560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6pPr>
                      <a:lvl7pPr marL="2707229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7pPr>
                      <a:lvl8pPr marL="315843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8pPr>
                      <a:lvl9pPr marL="3609633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9pPr>
                    </a:lstStyle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1pPr>
                      <a:lvl2pPr marL="451177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2pPr>
                      <a:lvl3pPr marL="902406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3pPr>
                      <a:lvl4pPr marL="1353615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4pPr>
                      <a:lvl5pPr marL="18048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5pPr>
                      <a:lvl6pPr marL="22560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6pPr>
                      <a:lvl7pPr marL="2707229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7pPr>
                      <a:lvl8pPr marL="315843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8pPr>
                      <a:lvl9pPr marL="3609633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9pPr>
                    </a:lstStyle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4465">
                <a:tc>
                  <a:txBody>
                    <a:bodyPr/>
                    <a:lstStyle>
                      <a:lvl1pPr marL="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1pPr>
                      <a:lvl2pPr marL="451177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2pPr>
                      <a:lvl3pPr marL="902406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3pPr>
                      <a:lvl4pPr marL="1353615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4pPr>
                      <a:lvl5pPr marL="18048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5pPr>
                      <a:lvl6pPr marL="22560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6pPr>
                      <a:lvl7pPr marL="2707229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7pPr>
                      <a:lvl8pPr marL="315843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8pPr>
                      <a:lvl9pPr marL="3609633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9pPr>
                    </a:lstStyle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1pPr>
                      <a:lvl2pPr marL="451177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2pPr>
                      <a:lvl3pPr marL="902406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3pPr>
                      <a:lvl4pPr marL="1353615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4pPr>
                      <a:lvl5pPr marL="18048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5pPr>
                      <a:lvl6pPr marL="22560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6pPr>
                      <a:lvl7pPr marL="2707229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7pPr>
                      <a:lvl8pPr marL="315843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8pPr>
                      <a:lvl9pPr marL="3609633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9pPr>
                    </a:lstStyle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4465">
                <a:tc>
                  <a:txBody>
                    <a:bodyPr/>
                    <a:lstStyle>
                      <a:lvl1pPr marL="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1pPr>
                      <a:lvl2pPr marL="451177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2pPr>
                      <a:lvl3pPr marL="902406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3pPr>
                      <a:lvl4pPr marL="1353615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4pPr>
                      <a:lvl5pPr marL="18048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5pPr>
                      <a:lvl6pPr marL="22560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6pPr>
                      <a:lvl7pPr marL="2707229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7pPr>
                      <a:lvl8pPr marL="315843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8pPr>
                      <a:lvl9pPr marL="3609633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9pPr>
                    </a:lstStyle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1pPr>
                      <a:lvl2pPr marL="451177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2pPr>
                      <a:lvl3pPr marL="902406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3pPr>
                      <a:lvl4pPr marL="1353615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4pPr>
                      <a:lvl5pPr marL="18048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5pPr>
                      <a:lvl6pPr marL="22560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6pPr>
                      <a:lvl7pPr marL="2707229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7pPr>
                      <a:lvl8pPr marL="315843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8pPr>
                      <a:lvl9pPr marL="3609633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9pPr>
                    </a:lstStyle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64465">
                <a:tc>
                  <a:txBody>
                    <a:bodyPr/>
                    <a:lstStyle>
                      <a:lvl1pPr marL="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1pPr>
                      <a:lvl2pPr marL="451177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2pPr>
                      <a:lvl3pPr marL="902406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3pPr>
                      <a:lvl4pPr marL="1353615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4pPr>
                      <a:lvl5pPr marL="18048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5pPr>
                      <a:lvl6pPr marL="22560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6pPr>
                      <a:lvl7pPr marL="2707229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7pPr>
                      <a:lvl8pPr marL="315843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8pPr>
                      <a:lvl9pPr marL="3609633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9pPr>
                    </a:lstStyle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1pPr>
                      <a:lvl2pPr marL="451177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2pPr>
                      <a:lvl3pPr marL="902406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3pPr>
                      <a:lvl4pPr marL="1353615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4pPr>
                      <a:lvl5pPr marL="18048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5pPr>
                      <a:lvl6pPr marL="22560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6pPr>
                      <a:lvl7pPr marL="2707229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7pPr>
                      <a:lvl8pPr marL="315843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8pPr>
                      <a:lvl9pPr marL="3609633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9pPr>
                    </a:lstStyle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64465">
                <a:tc>
                  <a:txBody>
                    <a:bodyPr/>
                    <a:lstStyle>
                      <a:lvl1pPr marL="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1pPr>
                      <a:lvl2pPr marL="451177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2pPr>
                      <a:lvl3pPr marL="902406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3pPr>
                      <a:lvl4pPr marL="1353615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4pPr>
                      <a:lvl5pPr marL="18048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5pPr>
                      <a:lvl6pPr marL="22560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6pPr>
                      <a:lvl7pPr marL="2707229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7pPr>
                      <a:lvl8pPr marL="315843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8pPr>
                      <a:lvl9pPr marL="3609633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9pPr>
                    </a:lstStyle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1pPr>
                      <a:lvl2pPr marL="451177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2pPr>
                      <a:lvl3pPr marL="902406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3pPr>
                      <a:lvl4pPr marL="1353615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4pPr>
                      <a:lvl5pPr marL="18048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5pPr>
                      <a:lvl6pPr marL="22560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6pPr>
                      <a:lvl7pPr marL="2707229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7pPr>
                      <a:lvl8pPr marL="315843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8pPr>
                      <a:lvl9pPr marL="3609633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9pPr>
                    </a:lstStyle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64465">
                <a:tc>
                  <a:txBody>
                    <a:bodyPr/>
                    <a:lstStyle>
                      <a:lvl1pPr marL="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1pPr>
                      <a:lvl2pPr marL="451177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2pPr>
                      <a:lvl3pPr marL="902406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3pPr>
                      <a:lvl4pPr marL="1353615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4pPr>
                      <a:lvl5pPr marL="18048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5pPr>
                      <a:lvl6pPr marL="22560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6pPr>
                      <a:lvl7pPr marL="2707229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7pPr>
                      <a:lvl8pPr marL="315843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8pPr>
                      <a:lvl9pPr marL="3609633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9pPr>
                    </a:lstStyle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1pPr>
                      <a:lvl2pPr marL="451177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2pPr>
                      <a:lvl3pPr marL="902406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3pPr>
                      <a:lvl4pPr marL="1353615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4pPr>
                      <a:lvl5pPr marL="18048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5pPr>
                      <a:lvl6pPr marL="22560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6pPr>
                      <a:lvl7pPr marL="2707229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7pPr>
                      <a:lvl8pPr marL="315843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8pPr>
                      <a:lvl9pPr marL="3609633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9pPr>
                    </a:lstStyle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64465">
                <a:tc>
                  <a:txBody>
                    <a:bodyPr/>
                    <a:lstStyle>
                      <a:lvl1pPr marL="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1pPr>
                      <a:lvl2pPr marL="451177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2pPr>
                      <a:lvl3pPr marL="902406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3pPr>
                      <a:lvl4pPr marL="1353615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4pPr>
                      <a:lvl5pPr marL="18048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5pPr>
                      <a:lvl6pPr marL="22560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6pPr>
                      <a:lvl7pPr marL="2707229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7pPr>
                      <a:lvl8pPr marL="315843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8pPr>
                      <a:lvl9pPr marL="3609633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9pPr>
                    </a:lstStyle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1pPr>
                      <a:lvl2pPr marL="451177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2pPr>
                      <a:lvl3pPr marL="902406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3pPr>
                      <a:lvl4pPr marL="1353615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4pPr>
                      <a:lvl5pPr marL="18048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5pPr>
                      <a:lvl6pPr marL="22560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6pPr>
                      <a:lvl7pPr marL="2707229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7pPr>
                      <a:lvl8pPr marL="315843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8pPr>
                      <a:lvl9pPr marL="3609633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9pPr>
                    </a:lstStyle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64465">
                <a:tc>
                  <a:txBody>
                    <a:bodyPr/>
                    <a:lstStyle>
                      <a:lvl1pPr marL="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1pPr>
                      <a:lvl2pPr marL="451177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2pPr>
                      <a:lvl3pPr marL="902406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3pPr>
                      <a:lvl4pPr marL="1353615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4pPr>
                      <a:lvl5pPr marL="18048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5pPr>
                      <a:lvl6pPr marL="22560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6pPr>
                      <a:lvl7pPr marL="2707229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7pPr>
                      <a:lvl8pPr marL="315843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8pPr>
                      <a:lvl9pPr marL="3609633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9pPr>
                    </a:lstStyle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1pPr>
                      <a:lvl2pPr marL="451177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2pPr>
                      <a:lvl3pPr marL="902406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3pPr>
                      <a:lvl4pPr marL="1353615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4pPr>
                      <a:lvl5pPr marL="18048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5pPr>
                      <a:lvl6pPr marL="22560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6pPr>
                      <a:lvl7pPr marL="2707229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7pPr>
                      <a:lvl8pPr marL="315843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8pPr>
                      <a:lvl9pPr marL="3609633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9pPr>
                    </a:lstStyle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64465">
                <a:tc>
                  <a:txBody>
                    <a:bodyPr/>
                    <a:lstStyle>
                      <a:lvl1pPr marL="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1pPr>
                      <a:lvl2pPr marL="451177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2pPr>
                      <a:lvl3pPr marL="902406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3pPr>
                      <a:lvl4pPr marL="1353615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4pPr>
                      <a:lvl5pPr marL="18048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5pPr>
                      <a:lvl6pPr marL="22560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6pPr>
                      <a:lvl7pPr marL="2707229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7pPr>
                      <a:lvl8pPr marL="315843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8pPr>
                      <a:lvl9pPr marL="3609633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9pPr>
                    </a:lstStyle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1pPr>
                      <a:lvl2pPr marL="451177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2pPr>
                      <a:lvl3pPr marL="902406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3pPr>
                      <a:lvl4pPr marL="1353615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4pPr>
                      <a:lvl5pPr marL="18048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5pPr>
                      <a:lvl6pPr marL="22560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6pPr>
                      <a:lvl7pPr marL="2707229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7pPr>
                      <a:lvl8pPr marL="315843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8pPr>
                      <a:lvl9pPr marL="3609633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9pPr>
                    </a:lstStyle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Ду_150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22" name="Овал 21"/>
          <p:cNvSpPr/>
          <p:nvPr/>
        </p:nvSpPr>
        <p:spPr>
          <a:xfrm>
            <a:off x="2189815" y="3058970"/>
            <a:ext cx="45719" cy="45719"/>
          </a:xfrm>
          <a:prstGeom prst="ellipse">
            <a:avLst/>
          </a:prstGeom>
          <a:solidFill>
            <a:srgbClr val="1E3B8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2189815" y="3211370"/>
            <a:ext cx="45719" cy="45719"/>
          </a:xfrm>
          <a:prstGeom prst="ellipse">
            <a:avLst/>
          </a:prstGeom>
          <a:solidFill>
            <a:srgbClr val="1E3B8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2189815" y="3363770"/>
            <a:ext cx="45719" cy="45719"/>
          </a:xfrm>
          <a:prstGeom prst="ellipse">
            <a:avLst/>
          </a:prstGeom>
          <a:solidFill>
            <a:srgbClr val="1E3B8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13502" y="2118001"/>
            <a:ext cx="1327468" cy="18466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rgbClr val="29292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6" name="Левая фигурная скобка 25"/>
          <p:cNvSpPr/>
          <p:nvPr/>
        </p:nvSpPr>
        <p:spPr>
          <a:xfrm>
            <a:off x="1008238" y="2487470"/>
            <a:ext cx="167164" cy="1722120"/>
          </a:xfrm>
          <a:prstGeom prst="leftBrace">
            <a:avLst/>
          </a:prstGeom>
          <a:noFill/>
          <a:ln w="19050" cap="flat" cmpd="sng" algn="ctr">
            <a:solidFill>
              <a:srgbClr val="4391CB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0" cap="none" spc="0" normalizeH="0" baseline="0" noProof="0">
              <a:ln>
                <a:noFill/>
              </a:ln>
              <a:solidFill>
                <a:srgbClr val="29292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 rot="16200000">
            <a:off x="139082" y="3279057"/>
            <a:ext cx="1327468" cy="18466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rgbClr val="29292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959435" y="2353485"/>
            <a:ext cx="769620" cy="2038985"/>
          </a:xfrm>
          <a:prstGeom prst="rect">
            <a:avLst/>
          </a:prstGeom>
          <a:gradFill rotWithShape="1">
            <a:gsLst>
              <a:gs pos="0">
                <a:srgbClr val="FFFFFF">
                  <a:satMod val="103000"/>
                  <a:lumMod val="102000"/>
                  <a:tint val="94000"/>
                </a:srgbClr>
              </a:gs>
              <a:gs pos="50000">
                <a:srgbClr val="FFFFFF">
                  <a:satMod val="110000"/>
                  <a:lumMod val="100000"/>
                  <a:shade val="100000"/>
                </a:srgbClr>
              </a:gs>
              <a:gs pos="100000">
                <a:srgbClr val="FFFFFF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>
            <a:solidFill>
              <a:srgbClr val="29292F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116403" y="2145736"/>
            <a:ext cx="1327468" cy="18466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rgbClr val="29292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0" name="Стрелка вправо 29"/>
          <p:cNvSpPr/>
          <p:nvPr/>
        </p:nvSpPr>
        <p:spPr>
          <a:xfrm>
            <a:off x="2588595" y="3097068"/>
            <a:ext cx="209550" cy="404425"/>
          </a:xfrm>
          <a:prstGeom prst="rightArrow">
            <a:avLst/>
          </a:prstGeom>
          <a:gradFill rotWithShape="1">
            <a:gsLst>
              <a:gs pos="0">
                <a:srgbClr val="4391CB">
                  <a:lumMod val="110000"/>
                  <a:satMod val="105000"/>
                  <a:tint val="67000"/>
                </a:srgbClr>
              </a:gs>
              <a:gs pos="50000">
                <a:srgbClr val="4391CB">
                  <a:lumMod val="105000"/>
                  <a:satMod val="103000"/>
                  <a:tint val="73000"/>
                </a:srgbClr>
              </a:gs>
              <a:gs pos="100000">
                <a:srgbClr val="4391CB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391CB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0" cap="none" spc="0" normalizeH="0" baseline="0" noProof="0">
              <a:ln>
                <a:noFill/>
              </a:ln>
              <a:solidFill>
                <a:srgbClr val="29292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69631" y="5868027"/>
            <a:ext cx="3038951" cy="369332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ea typeface="+mn-ea"/>
                <a:cs typeface="+mn-cs"/>
              </a:rPr>
              <a:t>* - ТУ, ПК согласуются один раз в объеме проекта</a:t>
            </a:r>
          </a:p>
        </p:txBody>
      </p:sp>
      <p:sp>
        <p:nvSpPr>
          <p:cNvPr id="32" name="Плюс 31"/>
          <p:cNvSpPr/>
          <p:nvPr/>
        </p:nvSpPr>
        <p:spPr>
          <a:xfrm>
            <a:off x="3807663" y="3024255"/>
            <a:ext cx="515752" cy="500661"/>
          </a:xfrm>
          <a:prstGeom prst="mathPlus">
            <a:avLst/>
          </a:prstGeom>
          <a:gradFill rotWithShape="1">
            <a:gsLst>
              <a:gs pos="0">
                <a:srgbClr val="1FC3A3">
                  <a:satMod val="103000"/>
                  <a:lumMod val="102000"/>
                  <a:tint val="94000"/>
                </a:srgbClr>
              </a:gs>
              <a:gs pos="50000">
                <a:srgbClr val="1FC3A3">
                  <a:satMod val="110000"/>
                  <a:lumMod val="100000"/>
                  <a:shade val="100000"/>
                </a:srgbClr>
              </a:gs>
              <a:gs pos="100000">
                <a:srgbClr val="1FC3A3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897657" y="1999542"/>
            <a:ext cx="662940" cy="18466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rgbClr val="29292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5348621" y="3119058"/>
            <a:ext cx="426088" cy="321782"/>
            <a:chOff x="7692706" y="1492648"/>
            <a:chExt cx="426088" cy="321782"/>
          </a:xfrm>
        </p:grpSpPr>
        <p:sp>
          <p:nvSpPr>
            <p:cNvPr id="35" name="Прямоугольник 34"/>
            <p:cNvSpPr/>
            <p:nvPr/>
          </p:nvSpPr>
          <p:spPr>
            <a:xfrm>
              <a:off x="7692706" y="1492648"/>
              <a:ext cx="426088" cy="123662"/>
            </a:xfrm>
            <a:prstGeom prst="rect">
              <a:avLst/>
            </a:prstGeom>
            <a:gradFill rotWithShape="1">
              <a:gsLst>
                <a:gs pos="0">
                  <a:srgbClr val="1FC3A3">
                    <a:satMod val="103000"/>
                    <a:lumMod val="102000"/>
                    <a:tint val="94000"/>
                  </a:srgbClr>
                </a:gs>
                <a:gs pos="50000">
                  <a:srgbClr val="1FC3A3">
                    <a:satMod val="110000"/>
                    <a:lumMod val="100000"/>
                    <a:shade val="100000"/>
                  </a:srgbClr>
                </a:gs>
                <a:gs pos="100000">
                  <a:srgbClr val="1FC3A3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3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36" name="Прямоугольник 35"/>
            <p:cNvSpPr/>
            <p:nvPr/>
          </p:nvSpPr>
          <p:spPr>
            <a:xfrm>
              <a:off x="7692706" y="1690768"/>
              <a:ext cx="426088" cy="123662"/>
            </a:xfrm>
            <a:prstGeom prst="rect">
              <a:avLst/>
            </a:prstGeom>
            <a:gradFill rotWithShape="1">
              <a:gsLst>
                <a:gs pos="0">
                  <a:srgbClr val="1FC3A3">
                    <a:satMod val="103000"/>
                    <a:lumMod val="102000"/>
                    <a:tint val="94000"/>
                  </a:srgbClr>
                </a:gs>
                <a:gs pos="50000">
                  <a:srgbClr val="1FC3A3">
                    <a:satMod val="110000"/>
                    <a:lumMod val="100000"/>
                    <a:shade val="100000"/>
                  </a:srgbClr>
                </a:gs>
                <a:gs pos="100000">
                  <a:srgbClr val="1FC3A3">
                    <a:lumMod val="99000"/>
                    <a:satMod val="120000"/>
                    <a:shade val="78000"/>
                  </a:srgb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32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</p:grpSp>
      <p:sp>
        <p:nvSpPr>
          <p:cNvPr id="37" name="TextBox 36"/>
          <p:cNvSpPr txBox="1"/>
          <p:nvPr/>
        </p:nvSpPr>
        <p:spPr>
          <a:xfrm>
            <a:off x="5897657" y="2487470"/>
            <a:ext cx="2536825" cy="18466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 dirty="0" smtClean="0">
              <a:ln>
                <a:noFill/>
              </a:ln>
              <a:solidFill>
                <a:srgbClr val="29292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4202699" y="3775250"/>
            <a:ext cx="4174556" cy="0"/>
          </a:xfrm>
          <a:prstGeom prst="line">
            <a:avLst/>
          </a:prstGeom>
          <a:noFill/>
          <a:ln w="19050" cap="flat" cmpd="sng" algn="ctr">
            <a:solidFill>
              <a:srgbClr val="4391CB"/>
            </a:solidFill>
            <a:prstDash val="solid"/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cxnSp>
      <p:sp>
        <p:nvSpPr>
          <p:cNvPr id="39" name="TextBox 38"/>
          <p:cNvSpPr txBox="1"/>
          <p:nvPr/>
        </p:nvSpPr>
        <p:spPr>
          <a:xfrm>
            <a:off x="5257800" y="3848534"/>
            <a:ext cx="2305356" cy="153888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ea typeface="+mn-ea"/>
                <a:cs typeface="+mn-cs"/>
              </a:rPr>
              <a:t>Заказ на изготовление</a:t>
            </a:r>
          </a:p>
        </p:txBody>
      </p:sp>
      <p:sp>
        <p:nvSpPr>
          <p:cNvPr id="40" name="Блок-схема: документ 39"/>
          <p:cNvSpPr/>
          <p:nvPr/>
        </p:nvSpPr>
        <p:spPr>
          <a:xfrm>
            <a:off x="4610100" y="4057983"/>
            <a:ext cx="647700" cy="357347"/>
          </a:xfrm>
          <a:prstGeom prst="flowChartDocument">
            <a:avLst/>
          </a:prstGeom>
          <a:gradFill rotWithShape="1">
            <a:gsLst>
              <a:gs pos="0">
                <a:srgbClr val="4391CB">
                  <a:satMod val="103000"/>
                  <a:lumMod val="102000"/>
                  <a:tint val="94000"/>
                </a:srgbClr>
              </a:gs>
              <a:gs pos="50000">
                <a:srgbClr val="4391CB">
                  <a:satMod val="110000"/>
                  <a:lumMod val="100000"/>
                  <a:shade val="100000"/>
                </a:srgbClr>
              </a:gs>
              <a:gs pos="100000">
                <a:srgbClr val="4391CB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+mn-cs"/>
              </a:rPr>
              <a:t>РД</a:t>
            </a:r>
            <a:endParaRPr kumimoji="0" lang="ru-RU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5307322" y="4232450"/>
            <a:ext cx="220185" cy="0"/>
          </a:xfrm>
          <a:prstGeom prst="straightConnector1">
            <a:avLst/>
          </a:prstGeom>
          <a:noFill/>
          <a:ln w="19050" cap="flat" cmpd="sng" algn="ctr">
            <a:solidFill>
              <a:srgbClr val="4391CB"/>
            </a:solidFill>
            <a:prstDash val="solid"/>
            <a:miter lim="800000"/>
            <a:tailEnd type="arrow"/>
          </a:ln>
          <a:effectLst/>
        </p:spPr>
      </p:cxnSp>
      <p:sp>
        <p:nvSpPr>
          <p:cNvPr id="42" name="Блок-схема: документ 41"/>
          <p:cNvSpPr/>
          <p:nvPr/>
        </p:nvSpPr>
        <p:spPr>
          <a:xfrm>
            <a:off x="5594975" y="4053776"/>
            <a:ext cx="647700" cy="357347"/>
          </a:xfrm>
          <a:prstGeom prst="flowChartDocument">
            <a:avLst/>
          </a:prstGeom>
          <a:gradFill rotWithShape="1">
            <a:gsLst>
              <a:gs pos="0">
                <a:srgbClr val="4391CB">
                  <a:satMod val="103000"/>
                  <a:lumMod val="102000"/>
                  <a:tint val="94000"/>
                </a:srgbClr>
              </a:gs>
              <a:gs pos="50000">
                <a:srgbClr val="4391CB">
                  <a:satMod val="110000"/>
                  <a:lumMod val="100000"/>
                  <a:shade val="100000"/>
                </a:srgbClr>
              </a:gs>
              <a:gs pos="100000">
                <a:srgbClr val="4391CB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+mn-cs"/>
              </a:rPr>
              <a:t>ДС-1</a:t>
            </a:r>
            <a:endParaRPr kumimoji="0" lang="ru-RU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3" name="Блок-схема: документ 42"/>
          <p:cNvSpPr/>
          <p:nvPr/>
        </p:nvSpPr>
        <p:spPr>
          <a:xfrm>
            <a:off x="7644472" y="4054788"/>
            <a:ext cx="667326" cy="357347"/>
          </a:xfrm>
          <a:prstGeom prst="flowChartDocument">
            <a:avLst/>
          </a:prstGeom>
          <a:gradFill rotWithShape="1">
            <a:gsLst>
              <a:gs pos="0">
                <a:srgbClr val="4391CB">
                  <a:satMod val="103000"/>
                  <a:lumMod val="102000"/>
                  <a:tint val="94000"/>
                </a:srgbClr>
              </a:gs>
              <a:gs pos="50000">
                <a:srgbClr val="4391CB">
                  <a:satMod val="110000"/>
                  <a:lumMod val="100000"/>
                  <a:shade val="100000"/>
                </a:srgbClr>
              </a:gs>
              <a:gs pos="100000">
                <a:srgbClr val="4391CB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+mn-cs"/>
              </a:rPr>
              <a:t>аванс</a:t>
            </a:r>
            <a:endParaRPr kumimoji="0" lang="ru-RU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aphicFrame>
        <p:nvGraphicFramePr>
          <p:cNvPr id="44" name="Таблица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8246222"/>
              </p:ext>
            </p:extLst>
          </p:nvPr>
        </p:nvGraphicFramePr>
        <p:xfrm>
          <a:off x="3039445" y="2356895"/>
          <a:ext cx="609600" cy="177165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64465">
                <a:tc>
                  <a:txBody>
                    <a:bodyPr/>
                    <a:lstStyle>
                      <a:lvl1pPr marL="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1pPr>
                      <a:lvl2pPr marL="451177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2pPr>
                      <a:lvl3pPr marL="902406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3pPr>
                      <a:lvl4pPr marL="1353615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4pPr>
                      <a:lvl5pPr marL="18048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5pPr>
                      <a:lvl6pPr marL="22560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6pPr>
                      <a:lvl7pPr marL="2707229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7pPr>
                      <a:lvl8pPr marL="315843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8pPr>
                      <a:lvl9pPr marL="3609633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9pPr>
                    </a:lstStyle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4465">
                <a:tc>
                  <a:txBody>
                    <a:bodyPr/>
                    <a:lstStyle>
                      <a:lvl1pPr marL="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1pPr>
                      <a:lvl2pPr marL="451177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2pPr>
                      <a:lvl3pPr marL="902406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3pPr>
                      <a:lvl4pPr marL="1353615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4pPr>
                      <a:lvl5pPr marL="18048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5pPr>
                      <a:lvl6pPr marL="22560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6pPr>
                      <a:lvl7pPr marL="2707229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7pPr>
                      <a:lvl8pPr marL="315843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8pPr>
                      <a:lvl9pPr marL="3609633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9pPr>
                    </a:lstStyle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64465">
                <a:tc>
                  <a:txBody>
                    <a:bodyPr/>
                    <a:lstStyle>
                      <a:lvl1pPr marL="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1pPr>
                      <a:lvl2pPr marL="451177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2pPr>
                      <a:lvl3pPr marL="902406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3pPr>
                      <a:lvl4pPr marL="1353615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4pPr>
                      <a:lvl5pPr marL="18048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5pPr>
                      <a:lvl6pPr marL="22560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6pPr>
                      <a:lvl7pPr marL="2707229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7pPr>
                      <a:lvl8pPr marL="315843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8pPr>
                      <a:lvl9pPr marL="3609633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9pPr>
                    </a:lstStyle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64465">
                <a:tc>
                  <a:txBody>
                    <a:bodyPr/>
                    <a:lstStyle>
                      <a:lvl1pPr marL="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1pPr>
                      <a:lvl2pPr marL="451177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2pPr>
                      <a:lvl3pPr marL="902406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3pPr>
                      <a:lvl4pPr marL="1353615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4pPr>
                      <a:lvl5pPr marL="18048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5pPr>
                      <a:lvl6pPr marL="22560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6pPr>
                      <a:lvl7pPr marL="2707229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7pPr>
                      <a:lvl8pPr marL="315843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8pPr>
                      <a:lvl9pPr marL="3609633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9pPr>
                    </a:lstStyle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64465">
                <a:tc>
                  <a:txBody>
                    <a:bodyPr/>
                    <a:lstStyle>
                      <a:lvl1pPr marL="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1pPr>
                      <a:lvl2pPr marL="451177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2pPr>
                      <a:lvl3pPr marL="902406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3pPr>
                      <a:lvl4pPr marL="1353615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4pPr>
                      <a:lvl5pPr marL="18048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5pPr>
                      <a:lvl6pPr marL="22560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6pPr>
                      <a:lvl7pPr marL="2707229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7pPr>
                      <a:lvl8pPr marL="315843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8pPr>
                      <a:lvl9pPr marL="3609633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9pPr>
                    </a:lstStyle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64465">
                <a:tc>
                  <a:txBody>
                    <a:bodyPr/>
                    <a:lstStyle>
                      <a:lvl1pPr marL="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1pPr>
                      <a:lvl2pPr marL="451177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2pPr>
                      <a:lvl3pPr marL="902406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3pPr>
                      <a:lvl4pPr marL="1353615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4pPr>
                      <a:lvl5pPr marL="18048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5pPr>
                      <a:lvl6pPr marL="22560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6pPr>
                      <a:lvl7pPr marL="2707229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7pPr>
                      <a:lvl8pPr marL="315843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8pPr>
                      <a:lvl9pPr marL="3609633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9pPr>
                    </a:lstStyle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64465">
                <a:tc>
                  <a:txBody>
                    <a:bodyPr/>
                    <a:lstStyle>
                      <a:lvl1pPr marL="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1pPr>
                      <a:lvl2pPr marL="451177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2pPr>
                      <a:lvl3pPr marL="902406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3pPr>
                      <a:lvl4pPr marL="1353615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4pPr>
                      <a:lvl5pPr marL="18048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5pPr>
                      <a:lvl6pPr marL="22560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6pPr>
                      <a:lvl7pPr marL="2707229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7pPr>
                      <a:lvl8pPr marL="315843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8pPr>
                      <a:lvl9pPr marL="3609633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9pPr>
                    </a:lstStyle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64465">
                <a:tc>
                  <a:txBody>
                    <a:bodyPr/>
                    <a:lstStyle>
                      <a:lvl1pPr marL="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1pPr>
                      <a:lvl2pPr marL="451177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2pPr>
                      <a:lvl3pPr marL="902406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3pPr>
                      <a:lvl4pPr marL="1353615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4pPr>
                      <a:lvl5pPr marL="18048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5pPr>
                      <a:lvl6pPr marL="22560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6pPr>
                      <a:lvl7pPr marL="2707229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7pPr>
                      <a:lvl8pPr marL="315843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8pPr>
                      <a:lvl9pPr marL="3609633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9pPr>
                    </a:lstStyle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64465">
                <a:tc>
                  <a:txBody>
                    <a:bodyPr/>
                    <a:lstStyle>
                      <a:lvl1pPr marL="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1pPr>
                      <a:lvl2pPr marL="451177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2pPr>
                      <a:lvl3pPr marL="902406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3pPr>
                      <a:lvl4pPr marL="1353615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4pPr>
                      <a:lvl5pPr marL="18048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5pPr>
                      <a:lvl6pPr marL="22560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6pPr>
                      <a:lvl7pPr marL="2707229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7pPr>
                      <a:lvl8pPr marL="315843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8pPr>
                      <a:lvl9pPr marL="3609633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9pPr>
                    </a:lstStyle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64465">
                <a:tc>
                  <a:txBody>
                    <a:bodyPr/>
                    <a:lstStyle>
                      <a:lvl1pPr marL="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1pPr>
                      <a:lvl2pPr marL="451177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2pPr>
                      <a:lvl3pPr marL="902406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3pPr>
                      <a:lvl4pPr marL="1353615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4pPr>
                      <a:lvl5pPr marL="18048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5pPr>
                      <a:lvl6pPr marL="22560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6pPr>
                      <a:lvl7pPr marL="2707229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7pPr>
                      <a:lvl8pPr marL="315843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8pPr>
                      <a:lvl9pPr marL="3609633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9pPr>
                    </a:lstStyle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5" name="Скругленный прямоугольник 44"/>
          <p:cNvSpPr/>
          <p:nvPr/>
        </p:nvSpPr>
        <p:spPr>
          <a:xfrm>
            <a:off x="4323416" y="2964433"/>
            <a:ext cx="934384" cy="658982"/>
          </a:xfrm>
          <a:prstGeom prst="roundRect">
            <a:avLst/>
          </a:prstGeom>
          <a:gradFill rotWithShape="1">
            <a:gsLst>
              <a:gs pos="0">
                <a:srgbClr val="1E3B80">
                  <a:satMod val="103000"/>
                  <a:lumMod val="102000"/>
                  <a:tint val="94000"/>
                </a:srgbClr>
              </a:gs>
              <a:gs pos="50000">
                <a:srgbClr val="1E3B80">
                  <a:satMod val="110000"/>
                  <a:lumMod val="100000"/>
                  <a:shade val="100000"/>
                </a:srgbClr>
              </a:gs>
              <a:gs pos="100000">
                <a:srgbClr val="1E3B80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+mn-cs"/>
              </a:rPr>
              <a:t>Формула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+mn-cs"/>
              </a:rPr>
              <a:t>цены</a:t>
            </a: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5918826" y="2864581"/>
            <a:ext cx="3111886" cy="758834"/>
          </a:xfrm>
          <a:prstGeom prst="roundRect">
            <a:avLst/>
          </a:prstGeom>
          <a:gradFill rotWithShape="1">
            <a:gsLst>
              <a:gs pos="0">
                <a:srgbClr val="1FC3A3">
                  <a:satMod val="103000"/>
                  <a:lumMod val="102000"/>
                  <a:tint val="94000"/>
                </a:srgbClr>
              </a:gs>
              <a:gs pos="50000">
                <a:srgbClr val="1FC3A3">
                  <a:satMod val="110000"/>
                  <a:lumMod val="100000"/>
                  <a:shade val="100000"/>
                </a:srgbClr>
              </a:gs>
              <a:gs pos="100000">
                <a:srgbClr val="1FC3A3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lvl="0" algn="ctr">
              <a:spcAft>
                <a:spcPts val="600"/>
              </a:spcAft>
              <a:defRPr/>
            </a:pPr>
            <a:r>
              <a:rPr lang="ru-RU" sz="1200" kern="0" dirty="0">
                <a:solidFill>
                  <a:sysClr val="window" lastClr="FFFFFF"/>
                </a:solidFill>
              </a:rPr>
              <a:t>Номенклатура арматуры (ИДП) на весь период сооружения объекта. Оформление ДС («Заказ на изготовление») по РД</a:t>
            </a:r>
          </a:p>
        </p:txBody>
      </p:sp>
      <p:sp>
        <p:nvSpPr>
          <p:cNvPr id="47" name="Скругленный прямоугольник 46"/>
          <p:cNvSpPr/>
          <p:nvPr/>
        </p:nvSpPr>
        <p:spPr>
          <a:xfrm rot="16200000">
            <a:off x="-126952" y="3044916"/>
            <a:ext cx="1482089" cy="544521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Номенклатура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 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по типу</a:t>
            </a: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1129920" y="1736403"/>
            <a:ext cx="1563450" cy="516013"/>
          </a:xfrm>
          <a:prstGeom prst="roundRect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ТТТ на типы арматуры</a:t>
            </a:r>
          </a:p>
        </p:txBody>
      </p:sp>
      <p:sp>
        <p:nvSpPr>
          <p:cNvPr id="49" name="Скругленная прямоугольная выноска 48"/>
          <p:cNvSpPr/>
          <p:nvPr/>
        </p:nvSpPr>
        <p:spPr>
          <a:xfrm>
            <a:off x="3955654" y="1455925"/>
            <a:ext cx="2095500" cy="560957"/>
          </a:xfrm>
          <a:prstGeom prst="wedgeRoundRectCallout">
            <a:avLst>
              <a:gd name="adj1" fmla="val -60327"/>
              <a:gd name="adj2" fmla="val 128787"/>
              <a:gd name="adj3" fmla="val 16667"/>
            </a:avLst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Прейскурант текущей цены + технологический цикл*</a:t>
            </a:r>
          </a:p>
        </p:txBody>
      </p:sp>
      <p:sp>
        <p:nvSpPr>
          <p:cNvPr id="50" name="Скругленная прямоугольная выноска 49"/>
          <p:cNvSpPr/>
          <p:nvPr/>
        </p:nvSpPr>
        <p:spPr>
          <a:xfrm>
            <a:off x="1622092" y="5189958"/>
            <a:ext cx="1524067" cy="458812"/>
          </a:xfrm>
          <a:prstGeom prst="wedgeRoundRectCallout">
            <a:avLst>
              <a:gd name="adj1" fmla="val 56894"/>
              <a:gd name="adj2" fmla="val -225948"/>
              <a:gd name="adj3" fmla="val 16667"/>
            </a:avLst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Спецификация договора</a:t>
            </a: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1" name="Блок-схема: документ 50"/>
          <p:cNvSpPr/>
          <p:nvPr/>
        </p:nvSpPr>
        <p:spPr>
          <a:xfrm>
            <a:off x="6508583" y="4054788"/>
            <a:ext cx="891890" cy="357347"/>
          </a:xfrm>
          <a:prstGeom prst="flowChartDocument">
            <a:avLst/>
          </a:prstGeom>
          <a:gradFill rotWithShape="1">
            <a:gsLst>
              <a:gs pos="0">
                <a:srgbClr val="4391CB">
                  <a:satMod val="103000"/>
                  <a:lumMod val="102000"/>
                  <a:tint val="94000"/>
                </a:srgbClr>
              </a:gs>
              <a:gs pos="50000">
                <a:srgbClr val="4391CB">
                  <a:satMod val="110000"/>
                  <a:lumMod val="100000"/>
                  <a:shade val="100000"/>
                </a:srgbClr>
              </a:gs>
              <a:gs pos="100000">
                <a:srgbClr val="4391CB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+mn-cs"/>
              </a:rPr>
              <a:t>Банковская гарантия</a:t>
            </a:r>
            <a:endParaRPr kumimoji="0" lang="ru-RU" sz="10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52" name="Прямая со стрелкой 51"/>
          <p:cNvCxnSpPr/>
          <p:nvPr/>
        </p:nvCxnSpPr>
        <p:spPr>
          <a:xfrm>
            <a:off x="6288397" y="4237608"/>
            <a:ext cx="220185" cy="0"/>
          </a:xfrm>
          <a:prstGeom prst="straightConnector1">
            <a:avLst/>
          </a:prstGeom>
          <a:noFill/>
          <a:ln w="19050" cap="flat" cmpd="sng" algn="ctr">
            <a:solidFill>
              <a:srgbClr val="4391CB"/>
            </a:solidFill>
            <a:prstDash val="solid"/>
            <a:miter lim="800000"/>
            <a:tailEnd type="arrow"/>
          </a:ln>
          <a:effectLst/>
        </p:spPr>
      </p:cxnSp>
      <p:cxnSp>
        <p:nvCxnSpPr>
          <p:cNvPr id="53" name="Прямая со стрелкой 52"/>
          <p:cNvCxnSpPr/>
          <p:nvPr/>
        </p:nvCxnSpPr>
        <p:spPr>
          <a:xfrm>
            <a:off x="7400472" y="4232449"/>
            <a:ext cx="220185" cy="0"/>
          </a:xfrm>
          <a:prstGeom prst="straightConnector1">
            <a:avLst/>
          </a:prstGeom>
          <a:noFill/>
          <a:ln w="19050" cap="flat" cmpd="sng" algn="ctr">
            <a:solidFill>
              <a:srgbClr val="4391CB"/>
            </a:solidFill>
            <a:prstDash val="solid"/>
            <a:miter lim="800000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9421430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287210" y="6452743"/>
            <a:ext cx="627062" cy="377825"/>
          </a:xfrm>
        </p:spPr>
        <p:txBody>
          <a:bodyPr/>
          <a:lstStyle/>
          <a:p>
            <a:pPr marL="0" marR="0" lvl="0" indent="0" algn="r" defTabSz="9092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1FD694-28FF-46AA-AB49-BCD39AF0F718}" type="slidenum">
              <a:rPr kumimoji="0" lang="ru-RU" sz="2200" b="1" i="0" u="none" strike="noStrike" kern="1200" cap="none" spc="0" normalizeH="0" baseline="0" noProof="0" smtClean="0">
                <a:ln>
                  <a:noFill/>
                </a:ln>
                <a:solidFill>
                  <a:srgbClr val="003274"/>
                </a:solidFill>
                <a:effectLst/>
                <a:uLnTx/>
                <a:uFillTx/>
                <a:latin typeface="Arial" charset="0"/>
                <a:ea typeface="+mn-ea"/>
                <a:cs typeface="Arial"/>
              </a:rPr>
              <a:pPr marL="0" marR="0" lvl="0" indent="0" algn="r" defTabSz="90923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rgbClr val="003274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773370" y="2154115"/>
            <a:ext cx="7551357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451177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02406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53615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04814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kern="0" dirty="0" smtClean="0"/>
              <a:t>Приложения</a:t>
            </a:r>
            <a:endParaRPr lang="ru-RU" kern="0" dirty="0"/>
          </a:p>
        </p:txBody>
      </p:sp>
    </p:spTree>
    <p:extLst>
      <p:ext uri="{BB962C8B-B14F-4D97-AF65-F5344CB8AC3E}">
        <p14:creationId xmlns:p14="http://schemas.microsoft.com/office/powerpoint/2010/main" val="9558837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Закупка с формулой цены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287210" y="6452743"/>
            <a:ext cx="627062" cy="377825"/>
          </a:xfrm>
        </p:spPr>
        <p:txBody>
          <a:bodyPr/>
          <a:lstStyle/>
          <a:p>
            <a:pPr marL="0" marR="0" lvl="0" indent="0" algn="r" defTabSz="9092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1FD694-28FF-46AA-AB49-BCD39AF0F718}" type="slidenum">
              <a:rPr kumimoji="0" lang="ru-RU" sz="2200" b="1" i="0" u="none" strike="noStrike" kern="1200" cap="none" spc="0" normalizeH="0" baseline="0" noProof="0" smtClean="0">
                <a:ln>
                  <a:noFill/>
                </a:ln>
                <a:solidFill>
                  <a:srgbClr val="003274"/>
                </a:solidFill>
                <a:effectLst/>
                <a:uLnTx/>
                <a:uFillTx/>
                <a:latin typeface="Arial" charset="0"/>
                <a:ea typeface="+mn-ea"/>
                <a:cs typeface="Arial"/>
              </a:rPr>
              <a:pPr marL="0" marR="0" lvl="0" indent="0" algn="r" defTabSz="90923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rgbClr val="003274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sp>
        <p:nvSpPr>
          <p:cNvPr id="25" name="TextBox 43"/>
          <p:cNvSpPr txBox="1">
            <a:spLocks noChangeArrowheads="1"/>
          </p:cNvSpPr>
          <p:nvPr/>
        </p:nvSpPr>
        <p:spPr bwMode="auto">
          <a:xfrm>
            <a:off x="859981" y="1851597"/>
            <a:ext cx="3455987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dirty="0" smtClean="0">
                <a:solidFill>
                  <a:srgbClr val="003274"/>
                </a:solidFill>
              </a:rPr>
              <a:t>Обеспечение механизмов исполнения долгосрочных договоров</a:t>
            </a:r>
          </a:p>
        </p:txBody>
      </p:sp>
      <p:sp>
        <p:nvSpPr>
          <p:cNvPr id="27" name="TextBox 43"/>
          <p:cNvSpPr txBox="1">
            <a:spLocks noChangeArrowheads="1"/>
          </p:cNvSpPr>
          <p:nvPr/>
        </p:nvSpPr>
        <p:spPr bwMode="auto">
          <a:xfrm>
            <a:off x="5311981" y="1851597"/>
            <a:ext cx="3455987" cy="52322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hlink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400" dirty="0" smtClean="0">
                <a:solidFill>
                  <a:srgbClr val="003274"/>
                </a:solidFill>
              </a:rPr>
              <a:t>Снижение риска з</a:t>
            </a:r>
            <a:r>
              <a:rPr lang="ru-RU" sz="1400" dirty="0" smtClean="0">
                <a:solidFill>
                  <a:srgbClr val="003274"/>
                </a:solidFill>
              </a:rPr>
              <a:t>авышение </a:t>
            </a:r>
            <a:r>
              <a:rPr lang="ru-RU" sz="1400" dirty="0">
                <a:solidFill>
                  <a:srgbClr val="003274"/>
                </a:solidFill>
              </a:rPr>
              <a:t>стоимости оборудования на этапе </a:t>
            </a:r>
            <a:r>
              <a:rPr lang="ru-RU" sz="1400" dirty="0" smtClean="0">
                <a:solidFill>
                  <a:srgbClr val="003274"/>
                </a:solidFill>
              </a:rPr>
              <a:t>конкурсов</a:t>
            </a:r>
            <a:endParaRPr lang="ru-RU" altLang="ru-RU" sz="1400" dirty="0">
              <a:solidFill>
                <a:srgbClr val="003274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972256" y="1851597"/>
            <a:ext cx="339725" cy="347662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defTabSz="91281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>
                <a:solidFill>
                  <a:srgbClr val="FFFFFF"/>
                </a:solidFill>
                <a:sym typeface="Symbol"/>
              </a:rPr>
              <a:t></a:t>
            </a:r>
            <a:endParaRPr lang="ru-RU" sz="1000" b="1" dirty="0">
              <a:solidFill>
                <a:srgbClr val="FFFFF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20256" y="1851597"/>
            <a:ext cx="339725" cy="347662"/>
          </a:xfrm>
          <a:prstGeom prst="ellipse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defTabSz="91281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000" b="1" dirty="0">
                <a:solidFill>
                  <a:srgbClr val="FFFFFF"/>
                </a:solidFill>
                <a:sym typeface="Symbol"/>
              </a:rPr>
              <a:t></a:t>
            </a:r>
            <a:endParaRPr lang="ru-RU" sz="1000" b="1" dirty="0">
              <a:solidFill>
                <a:srgbClr val="FFFFFF"/>
              </a:solidFill>
            </a:endParaRPr>
          </a:p>
        </p:txBody>
      </p:sp>
      <p:sp>
        <p:nvSpPr>
          <p:cNvPr id="29" name="Прямоугольная выноска 28"/>
          <p:cNvSpPr/>
          <p:nvPr/>
        </p:nvSpPr>
        <p:spPr>
          <a:xfrm>
            <a:off x="468315" y="1097955"/>
            <a:ext cx="8255061" cy="520533"/>
          </a:xfrm>
          <a:prstGeom prst="wedgeRectCallout">
            <a:avLst>
              <a:gd name="adj1" fmla="val -49262"/>
              <a:gd name="adj2" fmla="val -16953"/>
            </a:avLst>
          </a:prstGeom>
          <a:gradFill>
            <a:gsLst>
              <a:gs pos="0">
                <a:schemeClr val="accent1">
                  <a:shade val="51000"/>
                  <a:satMod val="130000"/>
                  <a:alpha val="61000"/>
                </a:schemeClr>
              </a:gs>
              <a:gs pos="24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Долгосрочные договоры.  Формула цены. </a:t>
            </a:r>
          </a:p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</a:scheme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Отлагательные условия. Управление сроками.</a:t>
            </a:r>
            <a:endParaRPr kumimoji="0" lang="ru-RU" sz="1400" b="1" i="1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50000"/>
                </a:schemeClr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30" name="Скругленный прямоугольник 6"/>
          <p:cNvSpPr/>
          <p:nvPr/>
        </p:nvSpPr>
        <p:spPr bwMode="auto">
          <a:xfrm>
            <a:off x="468314" y="3042827"/>
            <a:ext cx="8255061" cy="479375"/>
          </a:xfrm>
          <a:prstGeom prst="roundRect">
            <a:avLst/>
          </a:prstGeom>
          <a:solidFill>
            <a:srgbClr val="71A3D8">
              <a:hueOff val="0"/>
              <a:satOff val="0"/>
              <a:lumOff val="0"/>
              <a:alphaOff val="0"/>
              <a:shade val="80000"/>
              <a:satMod val="150000"/>
            </a:srgbClr>
          </a:solidFill>
          <a:ln>
            <a:noFill/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txBody>
          <a:bodyPr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300" b="1" kern="0" dirty="0" smtClean="0">
              <a:solidFill>
                <a:sysClr val="window" lastClr="FFFFFF"/>
              </a:solidFill>
              <a:latin typeface="Arial"/>
              <a:cs typeface="+mn-cs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b="1" kern="0" dirty="0" smtClean="0">
                <a:solidFill>
                  <a:sysClr val="window" lastClr="FFFFFF"/>
                </a:solidFill>
                <a:latin typeface="Arial"/>
                <a:cs typeface="+mn-cs"/>
              </a:rPr>
              <a:t>Цена поставки</a:t>
            </a:r>
            <a:endParaRPr lang="ru-RU" sz="1400" b="1" kern="0" dirty="0">
              <a:solidFill>
                <a:sysClr val="window" lastClr="FFFFFF"/>
              </a:solidFill>
              <a:latin typeface="Arial"/>
              <a:cs typeface="+mn-cs"/>
            </a:endParaRPr>
          </a:p>
        </p:txBody>
      </p:sp>
      <p:sp>
        <p:nvSpPr>
          <p:cNvPr id="32" name="Скругленный прямоугольник 4"/>
          <p:cNvSpPr/>
          <p:nvPr/>
        </p:nvSpPr>
        <p:spPr bwMode="auto">
          <a:xfrm>
            <a:off x="7571524" y="3107457"/>
            <a:ext cx="1056284" cy="334600"/>
          </a:xfrm>
          <a:prstGeom prst="rect">
            <a:avLst/>
          </a:prstGeom>
          <a:solidFill>
            <a:srgbClr val="FF8F8F"/>
          </a:solidFill>
          <a:ln>
            <a:noFill/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>
            <a:bevelT/>
          </a:sp3d>
        </p:spPr>
        <p:txBody>
          <a:bodyPr lIns="45720" rIns="45720" spcCol="1270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533343" eaLnBrk="1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ru-RU" sz="1100" b="1" dirty="0" smtClean="0">
                <a:solidFill>
                  <a:srgbClr val="002060"/>
                </a:solidFill>
              </a:rPr>
              <a:t>Срок поставки</a:t>
            </a:r>
            <a:endParaRPr lang="ru-RU" sz="1100" b="1" dirty="0">
              <a:solidFill>
                <a:srgbClr val="002060"/>
              </a:solidFill>
            </a:endParaRPr>
          </a:p>
        </p:txBody>
      </p:sp>
      <p:sp>
        <p:nvSpPr>
          <p:cNvPr id="33" name="Скругленный прямоугольник 4"/>
          <p:cNvSpPr/>
          <p:nvPr/>
        </p:nvSpPr>
        <p:spPr bwMode="auto">
          <a:xfrm>
            <a:off x="4542803" y="3113925"/>
            <a:ext cx="2988018" cy="334600"/>
          </a:xfrm>
          <a:prstGeom prst="rect">
            <a:avLst/>
          </a:prstGeom>
          <a:gradFill flip="none" rotWithShape="1">
            <a:gsLst>
              <a:gs pos="0">
                <a:srgbClr val="85FFBC"/>
              </a:gs>
              <a:gs pos="93000">
                <a:srgbClr val="FF9797"/>
              </a:gs>
              <a:gs pos="100000">
                <a:srgbClr val="8A8C8C">
                  <a:shade val="94000"/>
                  <a:satMod val="135000"/>
                </a:srgbClr>
              </a:gs>
            </a:gsLst>
            <a:lin ang="3000000" scaled="0"/>
            <a:tileRect/>
          </a:gradFill>
          <a:ln>
            <a:noFill/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>
            <a:bevelT/>
          </a:sp3d>
        </p:spPr>
        <p:txBody>
          <a:bodyPr lIns="45720" rIns="45720" spcCol="1270" anchor="ctr" anchorCtr="0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533343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ru-RU" sz="1100" b="1" dirty="0" smtClean="0">
                <a:solidFill>
                  <a:srgbClr val="002060"/>
                </a:solidFill>
              </a:rPr>
              <a:t> Индексация базовой цены</a:t>
            </a:r>
            <a:endParaRPr lang="ru-RU" sz="1100" b="1" dirty="0">
              <a:solidFill>
                <a:srgbClr val="002060"/>
              </a:solidFill>
            </a:endParaRPr>
          </a:p>
        </p:txBody>
      </p:sp>
      <p:sp>
        <p:nvSpPr>
          <p:cNvPr id="34" name="Скругленный прямоугольник 4"/>
          <p:cNvSpPr/>
          <p:nvPr/>
        </p:nvSpPr>
        <p:spPr bwMode="auto">
          <a:xfrm>
            <a:off x="3115464" y="3110464"/>
            <a:ext cx="1217558" cy="334600"/>
          </a:xfrm>
          <a:prstGeom prst="rect">
            <a:avLst/>
          </a:prstGeom>
          <a:solidFill>
            <a:srgbClr val="85FFBC"/>
          </a:solidFill>
          <a:ln>
            <a:noFill/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>
            <a:bevelT/>
          </a:sp3d>
        </p:spPr>
        <p:txBody>
          <a:bodyPr lIns="45720" rIns="45720" spcCol="1270" anchor="ctr" anchorCtr="0"/>
          <a:lstStyle/>
          <a:p>
            <a:pPr algn="ctr" defTabSz="533343" fontAlgn="base">
              <a:lnSpc>
                <a:spcPct val="70000"/>
              </a:lnSpc>
              <a:spcBef>
                <a:spcPct val="0"/>
              </a:spcBef>
            </a:pPr>
            <a:r>
              <a:rPr lang="ru-RU" sz="1100" b="1" dirty="0" smtClean="0">
                <a:solidFill>
                  <a:srgbClr val="002060"/>
                </a:solidFill>
              </a:rPr>
              <a:t>Отлагательные условия</a:t>
            </a:r>
            <a:endParaRPr lang="ru-RU" sz="1100" b="1" dirty="0">
              <a:solidFill>
                <a:srgbClr val="002060"/>
              </a:solidFill>
            </a:endParaRPr>
          </a:p>
        </p:txBody>
      </p:sp>
      <p:sp>
        <p:nvSpPr>
          <p:cNvPr id="35" name="Скругленный прямоугольник 4"/>
          <p:cNvSpPr/>
          <p:nvPr/>
        </p:nvSpPr>
        <p:spPr bwMode="auto">
          <a:xfrm>
            <a:off x="1937405" y="3110464"/>
            <a:ext cx="1026579" cy="334600"/>
          </a:xfrm>
          <a:prstGeom prst="rect">
            <a:avLst/>
          </a:prstGeom>
          <a:solidFill>
            <a:srgbClr val="85FFBC"/>
          </a:solidFill>
          <a:ln>
            <a:noFill/>
          </a:ln>
          <a:effectLst/>
          <a:scene3d>
            <a:camera prst="orthographicFront"/>
            <a:lightRig rig="threePt" dir="t">
              <a:rot lat="0" lon="0" rev="7500000"/>
            </a:lightRig>
          </a:scene3d>
          <a:sp3d>
            <a:bevelT/>
          </a:sp3d>
        </p:spPr>
        <p:txBody>
          <a:bodyPr lIns="45720" rIns="45720" spcCol="1270" anchor="ctr" anchorCtr="0"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533343" eaLnBrk="1" hangingPunct="1">
              <a:lnSpc>
                <a:spcPct val="70000"/>
              </a:lnSpc>
              <a:spcAft>
                <a:spcPts val="0"/>
              </a:spcAft>
              <a:defRPr/>
            </a:pPr>
            <a:r>
              <a:rPr lang="ru-RU" sz="1100" b="1" dirty="0" smtClean="0">
                <a:solidFill>
                  <a:srgbClr val="002060"/>
                </a:solidFill>
              </a:rPr>
              <a:t>Базовая цена</a:t>
            </a:r>
            <a:endParaRPr lang="ru-RU" sz="1100" b="1" dirty="0">
              <a:solidFill>
                <a:srgbClr val="002060"/>
              </a:solidFill>
            </a:endParaRPr>
          </a:p>
        </p:txBody>
      </p:sp>
      <p:cxnSp>
        <p:nvCxnSpPr>
          <p:cNvPr id="37" name="Прямая соединительная линия 84"/>
          <p:cNvCxnSpPr>
            <a:cxnSpLocks noChangeShapeType="1"/>
          </p:cNvCxnSpPr>
          <p:nvPr/>
        </p:nvCxnSpPr>
        <p:spPr bwMode="auto">
          <a:xfrm flipH="1">
            <a:off x="6062472" y="3645924"/>
            <a:ext cx="1697" cy="258564"/>
          </a:xfrm>
          <a:prstGeom prst="line">
            <a:avLst/>
          </a:prstGeom>
          <a:noFill/>
          <a:ln w="9525" algn="ctr">
            <a:solidFill>
              <a:srgbClr val="71A3D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Прямая соединительная линия 86"/>
          <p:cNvCxnSpPr>
            <a:cxnSpLocks noChangeShapeType="1"/>
          </p:cNvCxnSpPr>
          <p:nvPr/>
        </p:nvCxnSpPr>
        <p:spPr bwMode="auto">
          <a:xfrm flipH="1">
            <a:off x="3035808" y="3619007"/>
            <a:ext cx="3258" cy="717399"/>
          </a:xfrm>
          <a:prstGeom prst="line">
            <a:avLst/>
          </a:prstGeom>
          <a:noFill/>
          <a:ln w="9525" algn="ctr">
            <a:solidFill>
              <a:srgbClr val="71A3D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" name="Прямоугольник 35"/>
          <p:cNvSpPr>
            <a:spLocks noChangeArrowheads="1"/>
          </p:cNvSpPr>
          <p:nvPr/>
        </p:nvSpPr>
        <p:spPr bwMode="auto">
          <a:xfrm>
            <a:off x="2165355" y="4109661"/>
            <a:ext cx="1018176" cy="29238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300" kern="0" dirty="0" smtClean="0">
                <a:solidFill>
                  <a:srgbClr val="002657"/>
                </a:solidFill>
                <a:latin typeface="Myriad Pro"/>
              </a:rPr>
              <a:t>договор</a:t>
            </a:r>
            <a:endParaRPr lang="en-US" altLang="ru-RU" sz="1300" kern="0" dirty="0">
              <a:solidFill>
                <a:srgbClr val="002657"/>
              </a:solidFill>
              <a:latin typeface="Myriad Pro"/>
            </a:endParaRPr>
          </a:p>
        </p:txBody>
      </p:sp>
      <p:sp>
        <p:nvSpPr>
          <p:cNvPr id="42" name="Нашивка 50"/>
          <p:cNvSpPr/>
          <p:nvPr/>
        </p:nvSpPr>
        <p:spPr bwMode="auto">
          <a:xfrm>
            <a:off x="1618567" y="3792931"/>
            <a:ext cx="307975" cy="360363"/>
          </a:xfrm>
          <a:prstGeom prst="chevron">
            <a:avLst/>
          </a:prstGeom>
          <a:solidFill>
            <a:srgbClr val="00A249"/>
          </a:solidFill>
          <a:ln w="10795" cap="flat" cmpd="sng" algn="ctr">
            <a:solidFill>
              <a:srgbClr val="71A3D8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kern="0">
              <a:solidFill>
                <a:srgbClr val="262626"/>
              </a:solidFill>
              <a:latin typeface="Arial"/>
              <a:cs typeface="+mn-cs"/>
            </a:endParaRPr>
          </a:p>
        </p:txBody>
      </p:sp>
      <p:sp>
        <p:nvSpPr>
          <p:cNvPr id="43" name="Прямоугольник 35"/>
          <p:cNvSpPr>
            <a:spLocks noChangeArrowheads="1"/>
          </p:cNvSpPr>
          <p:nvPr/>
        </p:nvSpPr>
        <p:spPr bwMode="auto">
          <a:xfrm>
            <a:off x="3374564" y="3584733"/>
            <a:ext cx="664320" cy="29238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algn="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300" kern="0" dirty="0" smtClean="0">
                <a:solidFill>
                  <a:srgbClr val="002657"/>
                </a:solidFill>
                <a:latin typeface="Myriad Pro"/>
              </a:rPr>
              <a:t>ТЗ/ТУ</a:t>
            </a:r>
            <a:endParaRPr lang="en-US" altLang="ru-RU" sz="1300" kern="0" dirty="0">
              <a:solidFill>
                <a:srgbClr val="002657"/>
              </a:solidFill>
              <a:latin typeface="Myriad Pro"/>
            </a:endParaRPr>
          </a:p>
        </p:txBody>
      </p:sp>
      <p:sp>
        <p:nvSpPr>
          <p:cNvPr id="44" name="Прямоугольник 35"/>
          <p:cNvSpPr>
            <a:spLocks noChangeArrowheads="1"/>
          </p:cNvSpPr>
          <p:nvPr/>
        </p:nvSpPr>
        <p:spPr bwMode="auto">
          <a:xfrm>
            <a:off x="4441164" y="4109661"/>
            <a:ext cx="3102928" cy="29238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300" kern="0" dirty="0" smtClean="0">
                <a:solidFill>
                  <a:srgbClr val="002657"/>
                </a:solidFill>
                <a:latin typeface="Myriad Pro"/>
              </a:rPr>
              <a:t>Технологический цикл изготовления</a:t>
            </a:r>
            <a:endParaRPr lang="en-US" altLang="ru-RU" sz="1300" kern="0" dirty="0">
              <a:solidFill>
                <a:srgbClr val="002657"/>
              </a:solidFill>
              <a:latin typeface="Myriad Pro"/>
            </a:endParaRPr>
          </a:p>
        </p:txBody>
      </p:sp>
      <p:cxnSp>
        <p:nvCxnSpPr>
          <p:cNvPr id="46" name="Прямая соединительная линия 86"/>
          <p:cNvCxnSpPr>
            <a:cxnSpLocks noChangeShapeType="1"/>
          </p:cNvCxnSpPr>
          <p:nvPr/>
        </p:nvCxnSpPr>
        <p:spPr bwMode="auto">
          <a:xfrm flipH="1">
            <a:off x="7558336" y="3636780"/>
            <a:ext cx="3258" cy="717399"/>
          </a:xfrm>
          <a:prstGeom prst="line">
            <a:avLst/>
          </a:prstGeom>
          <a:noFill/>
          <a:ln w="9525" algn="ctr">
            <a:solidFill>
              <a:srgbClr val="71A3D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86"/>
          <p:cNvCxnSpPr>
            <a:cxnSpLocks noChangeShapeType="1"/>
          </p:cNvCxnSpPr>
          <p:nvPr/>
        </p:nvCxnSpPr>
        <p:spPr bwMode="auto">
          <a:xfrm flipH="1">
            <a:off x="4283035" y="3427496"/>
            <a:ext cx="3259" cy="376473"/>
          </a:xfrm>
          <a:prstGeom prst="line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8" name="Прямоугольник 35"/>
          <p:cNvSpPr>
            <a:spLocks noChangeArrowheads="1"/>
          </p:cNvSpPr>
          <p:nvPr/>
        </p:nvSpPr>
        <p:spPr bwMode="auto">
          <a:xfrm>
            <a:off x="4100503" y="3775206"/>
            <a:ext cx="935604" cy="29238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300" kern="0" dirty="0" smtClean="0">
                <a:solidFill>
                  <a:srgbClr val="002657"/>
                </a:solidFill>
                <a:latin typeface="Myriad Pro"/>
              </a:rPr>
              <a:t>аванс</a:t>
            </a:r>
            <a:endParaRPr lang="en-US" altLang="ru-RU" sz="1300" kern="0" dirty="0">
              <a:solidFill>
                <a:srgbClr val="002657"/>
              </a:solidFill>
              <a:latin typeface="Myriad Pro"/>
            </a:endParaRPr>
          </a:p>
        </p:txBody>
      </p:sp>
      <p:sp>
        <p:nvSpPr>
          <p:cNvPr id="49" name="AutoShape 29"/>
          <p:cNvSpPr>
            <a:spLocks noChangeArrowheads="1"/>
          </p:cNvSpPr>
          <p:nvPr/>
        </p:nvSpPr>
        <p:spPr bwMode="auto">
          <a:xfrm rot="16200000" flipH="1">
            <a:off x="3534608" y="4209240"/>
            <a:ext cx="319523" cy="812267"/>
          </a:xfrm>
          <a:prstGeom prst="homePlate">
            <a:avLst>
              <a:gd name="adj" fmla="val 25000"/>
            </a:avLst>
          </a:prstGeom>
          <a:solidFill>
            <a:srgbClr val="CCFF99">
              <a:alpha val="60000"/>
            </a:srgbClr>
          </a:solidFill>
          <a:ln>
            <a:solidFill>
              <a:srgbClr val="000000"/>
            </a:solidFill>
          </a:ln>
          <a:extLst/>
        </p:spPr>
        <p:txBody>
          <a:bodyPr wrap="none" anchor="ctr"/>
          <a:lstStyle/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2400" kern="0" dirty="0">
              <a:solidFill>
                <a:sysClr val="windowText" lastClr="000000"/>
              </a:solidFill>
              <a:latin typeface="Arial" charset="0"/>
              <a:cs typeface="Arial" charset="0"/>
            </a:endParaRPr>
          </a:p>
        </p:txBody>
      </p:sp>
      <p:cxnSp>
        <p:nvCxnSpPr>
          <p:cNvPr id="51" name="Прямая соединительная линия 86"/>
          <p:cNvCxnSpPr>
            <a:cxnSpLocks noChangeShapeType="1"/>
          </p:cNvCxnSpPr>
          <p:nvPr/>
        </p:nvCxnSpPr>
        <p:spPr bwMode="auto">
          <a:xfrm flipH="1">
            <a:off x="4544725" y="3431847"/>
            <a:ext cx="3259" cy="376473"/>
          </a:xfrm>
          <a:prstGeom prst="line">
            <a:avLst/>
          </a:prstGeom>
          <a:noFill/>
          <a:ln w="1587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" name="Прямоугольник 35"/>
          <p:cNvSpPr>
            <a:spLocks noChangeArrowheads="1"/>
          </p:cNvSpPr>
          <p:nvPr/>
        </p:nvSpPr>
        <p:spPr bwMode="auto">
          <a:xfrm>
            <a:off x="7478019" y="4109661"/>
            <a:ext cx="1018176" cy="29238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300" kern="0" dirty="0" smtClean="0">
                <a:solidFill>
                  <a:srgbClr val="002657"/>
                </a:solidFill>
                <a:latin typeface="Myriad Pro"/>
              </a:rPr>
              <a:t>поставка</a:t>
            </a:r>
            <a:endParaRPr lang="en-US" altLang="ru-RU" sz="1300" kern="0" dirty="0">
              <a:solidFill>
                <a:srgbClr val="002657"/>
              </a:solidFill>
              <a:latin typeface="Myriad Pro"/>
            </a:endParaRPr>
          </a:p>
        </p:txBody>
      </p:sp>
      <p:sp>
        <p:nvSpPr>
          <p:cNvPr id="55" name="Прямоугольник 35"/>
          <p:cNvSpPr>
            <a:spLocks noChangeArrowheads="1"/>
          </p:cNvSpPr>
          <p:nvPr/>
        </p:nvSpPr>
        <p:spPr bwMode="auto">
          <a:xfrm>
            <a:off x="3909519" y="3509487"/>
            <a:ext cx="1018176" cy="30777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400" b="1" kern="0" dirty="0" smtClean="0">
                <a:solidFill>
                  <a:schemeClr val="tx1">
                    <a:lumMod val="50000"/>
                  </a:schemeClr>
                </a:solidFill>
                <a:latin typeface="Myriad Pro"/>
              </a:rPr>
              <a:t>…</a:t>
            </a:r>
            <a:endParaRPr lang="en-US" altLang="ru-RU" sz="1400" b="1" kern="0" dirty="0">
              <a:solidFill>
                <a:schemeClr val="tx1">
                  <a:lumMod val="50000"/>
                </a:schemeClr>
              </a:solidFill>
              <a:latin typeface="Myriad Pro"/>
            </a:endParaRPr>
          </a:p>
        </p:txBody>
      </p:sp>
      <p:sp>
        <p:nvSpPr>
          <p:cNvPr id="56" name="AutoShape 29"/>
          <p:cNvSpPr>
            <a:spLocks noChangeArrowheads="1"/>
          </p:cNvSpPr>
          <p:nvPr/>
        </p:nvSpPr>
        <p:spPr bwMode="auto">
          <a:xfrm rot="16200000" flipH="1">
            <a:off x="4837063" y="4209240"/>
            <a:ext cx="319523" cy="812267"/>
          </a:xfrm>
          <a:prstGeom prst="homePlate">
            <a:avLst>
              <a:gd name="adj" fmla="val 25000"/>
            </a:avLst>
          </a:prstGeom>
          <a:solidFill>
            <a:srgbClr val="CCFF99">
              <a:alpha val="60000"/>
            </a:srgbClr>
          </a:solidFill>
          <a:ln>
            <a:solidFill>
              <a:srgbClr val="000000"/>
            </a:solidFill>
          </a:ln>
          <a:extLst/>
        </p:spPr>
        <p:txBody>
          <a:bodyPr wrap="none" anchor="ctr"/>
          <a:lstStyle/>
          <a:p>
            <a:pPr defTabSz="121917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altLang="ru-RU" sz="2400" kern="0" dirty="0">
              <a:solidFill>
                <a:sysClr val="windowText" lastClr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7" name="TextBox 43"/>
          <p:cNvSpPr txBox="1">
            <a:spLocks noChangeArrowheads="1"/>
          </p:cNvSpPr>
          <p:nvPr/>
        </p:nvSpPr>
        <p:spPr bwMode="auto">
          <a:xfrm>
            <a:off x="768096" y="4974754"/>
            <a:ext cx="3332407" cy="104199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Ins="0" anchor="ctr" anchorCtr="0">
            <a:noAutofit/>
          </a:bodyPr>
          <a:lstStyle>
            <a:defPPr>
              <a:defRPr lang="ru-RU"/>
            </a:defPPr>
            <a:lvl1pPr eaLnBrk="1" hangingPunct="1">
              <a:lnSpc>
                <a:spcPct val="100000"/>
              </a:lnSpc>
              <a:buFontTx/>
              <a:buNone/>
              <a:defRPr sz="1400">
                <a:solidFill>
                  <a:schemeClr val="hlink"/>
                </a:solidFill>
                <a:latin typeface="Arial" pitchFamily="34" charset="0"/>
                <a:cs typeface="+mn-cs"/>
              </a:defRPr>
            </a:lvl1pPr>
            <a:lvl2pPr marL="742950" indent="-285750">
              <a:lnSpc>
                <a:spcPct val="110000"/>
              </a:lnSpc>
              <a:spcAft>
                <a:spcPct val="20000"/>
              </a:spcAft>
              <a:buBlip>
                <a:blip r:embed="rId2"/>
              </a:buBlip>
              <a:defRPr sz="1400">
                <a:solidFill>
                  <a:schemeClr val="dk1"/>
                </a:solidFill>
                <a:latin typeface="Arial" pitchFamily="34" charset="0"/>
                <a:cs typeface="+mn-cs"/>
              </a:defRPr>
            </a:lvl2pPr>
            <a:lvl3pPr marL="1143000" indent="-228600">
              <a:spcAft>
                <a:spcPct val="30000"/>
              </a:spcAft>
              <a:buBlip>
                <a:blip r:embed="rId2"/>
              </a:buBlip>
              <a:defRPr sz="2200">
                <a:solidFill>
                  <a:schemeClr val="dk1"/>
                </a:solidFill>
                <a:latin typeface="Arial" pitchFamily="34" charset="0"/>
                <a:cs typeface="+mn-cs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dk1"/>
                </a:solidFill>
                <a:latin typeface="Arial" pitchFamily="34" charset="0"/>
                <a:cs typeface="+mn-cs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dk1"/>
                </a:solidFill>
                <a:latin typeface="Arial" pitchFamily="34" charset="0"/>
                <a:cs typeface="+mn-cs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Arial" pitchFamily="34" charset="0"/>
                <a:cs typeface="+mn-cs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Arial" pitchFamily="34" charset="0"/>
                <a:cs typeface="+mn-cs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Arial" pitchFamily="34" charset="0"/>
                <a:cs typeface="+mn-cs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Arial" pitchFamily="34" charset="0"/>
                <a:cs typeface="+mn-cs"/>
              </a:defRPr>
            </a:lvl9pPr>
          </a:lstStyle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dirty="0" smtClean="0">
                <a:solidFill>
                  <a:srgbClr val="003274"/>
                </a:solidFill>
              </a:rPr>
              <a:t>- подписание контракта</a:t>
            </a:r>
          </a:p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dirty="0" smtClean="0">
                <a:solidFill>
                  <a:srgbClr val="003274"/>
                </a:solidFill>
              </a:rPr>
              <a:t>- получение лицензии</a:t>
            </a:r>
          </a:p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dirty="0" smtClean="0">
                <a:solidFill>
                  <a:srgbClr val="003274"/>
                </a:solidFill>
              </a:rPr>
              <a:t>- открытие финансирования</a:t>
            </a:r>
          </a:p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dirty="0" smtClean="0">
                <a:solidFill>
                  <a:srgbClr val="003274"/>
                </a:solidFill>
              </a:rPr>
              <a:t>- согласование </a:t>
            </a:r>
            <a:r>
              <a:rPr lang="ru-RU" altLang="ru-RU" sz="1200" dirty="0">
                <a:solidFill>
                  <a:srgbClr val="003274"/>
                </a:solidFill>
              </a:rPr>
              <a:t>спецификации </a:t>
            </a:r>
            <a:r>
              <a:rPr lang="ru-RU" altLang="ru-RU" sz="1200" dirty="0" smtClean="0">
                <a:solidFill>
                  <a:srgbClr val="003274"/>
                </a:solidFill>
              </a:rPr>
              <a:t>Заказчиком</a:t>
            </a:r>
          </a:p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dirty="0" smtClean="0">
                <a:solidFill>
                  <a:srgbClr val="003274"/>
                </a:solidFill>
              </a:rPr>
              <a:t>и т.п.</a:t>
            </a:r>
          </a:p>
        </p:txBody>
      </p:sp>
      <p:sp>
        <p:nvSpPr>
          <p:cNvPr id="58" name="TextBox 43"/>
          <p:cNvSpPr txBox="1">
            <a:spLocks noChangeArrowheads="1"/>
          </p:cNvSpPr>
          <p:nvPr/>
        </p:nvSpPr>
        <p:spPr bwMode="auto">
          <a:xfrm>
            <a:off x="4590690" y="4974754"/>
            <a:ext cx="3593189" cy="104199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Ins="0" anchor="ctr" anchorCtr="0">
            <a:noAutofit/>
          </a:bodyPr>
          <a:lstStyle>
            <a:defPPr>
              <a:defRPr lang="ru-RU"/>
            </a:defPPr>
            <a:lvl1pPr eaLnBrk="1" hangingPunct="1">
              <a:lnSpc>
                <a:spcPct val="100000"/>
              </a:lnSpc>
              <a:buFontTx/>
              <a:buNone/>
              <a:defRPr sz="1400">
                <a:solidFill>
                  <a:schemeClr val="hlink"/>
                </a:solidFill>
                <a:latin typeface="Arial" pitchFamily="34" charset="0"/>
                <a:cs typeface="+mn-cs"/>
              </a:defRPr>
            </a:lvl1pPr>
            <a:lvl2pPr marL="742950" indent="-285750">
              <a:lnSpc>
                <a:spcPct val="110000"/>
              </a:lnSpc>
              <a:spcAft>
                <a:spcPct val="20000"/>
              </a:spcAft>
              <a:buBlip>
                <a:blip r:embed="rId2"/>
              </a:buBlip>
              <a:defRPr sz="1400">
                <a:solidFill>
                  <a:schemeClr val="dk1"/>
                </a:solidFill>
                <a:latin typeface="Arial" pitchFamily="34" charset="0"/>
                <a:cs typeface="+mn-cs"/>
              </a:defRPr>
            </a:lvl2pPr>
            <a:lvl3pPr marL="1143000" indent="-228600">
              <a:spcAft>
                <a:spcPct val="30000"/>
              </a:spcAft>
              <a:buBlip>
                <a:blip r:embed="rId2"/>
              </a:buBlip>
              <a:defRPr sz="2200">
                <a:solidFill>
                  <a:schemeClr val="dk1"/>
                </a:solidFill>
                <a:latin typeface="Arial" pitchFamily="34" charset="0"/>
                <a:cs typeface="+mn-cs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dk1"/>
                </a:solidFill>
                <a:latin typeface="Arial" pitchFamily="34" charset="0"/>
                <a:cs typeface="+mn-cs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dk1"/>
                </a:solidFill>
                <a:latin typeface="Arial" pitchFamily="34" charset="0"/>
                <a:cs typeface="+mn-cs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Arial" pitchFamily="34" charset="0"/>
                <a:cs typeface="+mn-cs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Arial" pitchFamily="34" charset="0"/>
                <a:cs typeface="+mn-cs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Arial" pitchFamily="34" charset="0"/>
                <a:cs typeface="+mn-cs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Arial" pitchFamily="34" charset="0"/>
                <a:cs typeface="+mn-cs"/>
              </a:defRPr>
            </a:lvl9pPr>
          </a:lstStyle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dirty="0" smtClean="0">
                <a:solidFill>
                  <a:srgbClr val="003274"/>
                </a:solidFill>
              </a:rPr>
              <a:t>Изменение базовой цены с применением:</a:t>
            </a:r>
          </a:p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dirty="0" smtClean="0">
                <a:solidFill>
                  <a:srgbClr val="003274"/>
                </a:solidFill>
              </a:rPr>
              <a:t>- индекса-дефлятора</a:t>
            </a:r>
          </a:p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dirty="0" smtClean="0">
                <a:solidFill>
                  <a:srgbClr val="003274"/>
                </a:solidFill>
              </a:rPr>
              <a:t>и</a:t>
            </a:r>
          </a:p>
          <a:p>
            <a:pPr defTabSz="91281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dirty="0" smtClean="0">
                <a:solidFill>
                  <a:srgbClr val="003274"/>
                </a:solidFill>
              </a:rPr>
              <a:t>- индексов изменения цен по Индикаторам (статьям затрат)</a:t>
            </a:r>
          </a:p>
        </p:txBody>
      </p:sp>
    </p:spTree>
    <p:extLst>
      <p:ext uri="{BB962C8B-B14F-4D97-AF65-F5344CB8AC3E}">
        <p14:creationId xmlns:p14="http://schemas.microsoft.com/office/powerpoint/2010/main" val="36758921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Закупка с формулой цены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287210" y="6452743"/>
            <a:ext cx="627062" cy="377825"/>
          </a:xfrm>
        </p:spPr>
        <p:txBody>
          <a:bodyPr/>
          <a:lstStyle/>
          <a:p>
            <a:pPr marL="0" marR="0" lvl="0" indent="0" algn="r" defTabSz="9092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1FD694-28FF-46AA-AB49-BCD39AF0F718}" type="slidenum">
              <a:rPr kumimoji="0" lang="ru-RU" sz="2200" b="1" i="0" u="none" strike="noStrike" kern="1200" cap="none" spc="0" normalizeH="0" baseline="0" noProof="0" smtClean="0">
                <a:ln>
                  <a:noFill/>
                </a:ln>
                <a:solidFill>
                  <a:srgbClr val="003274"/>
                </a:solidFill>
                <a:effectLst/>
                <a:uLnTx/>
                <a:uFillTx/>
                <a:latin typeface="Arial" charset="0"/>
                <a:ea typeface="+mn-ea"/>
                <a:cs typeface="Arial"/>
              </a:rPr>
              <a:pPr marL="0" marR="0" lvl="0" indent="0" algn="r" defTabSz="90923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rgbClr val="003274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sp>
        <p:nvSpPr>
          <p:cNvPr id="4" name="TextBox 43"/>
          <p:cNvSpPr txBox="1">
            <a:spLocks noChangeArrowheads="1"/>
          </p:cNvSpPr>
          <p:nvPr/>
        </p:nvSpPr>
        <p:spPr bwMode="auto">
          <a:xfrm>
            <a:off x="393193" y="1106842"/>
            <a:ext cx="1271016" cy="44763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Ins="0" anchor="ctr" anchorCtr="0">
            <a:noAutofit/>
          </a:bodyPr>
          <a:lstStyle>
            <a:defPPr>
              <a:defRPr lang="ru-RU"/>
            </a:defPPr>
            <a:lvl1pPr eaLnBrk="1" hangingPunct="1">
              <a:lnSpc>
                <a:spcPct val="100000"/>
              </a:lnSpc>
              <a:buFontTx/>
              <a:buNone/>
              <a:defRPr sz="1400">
                <a:solidFill>
                  <a:schemeClr val="hlink"/>
                </a:solidFill>
                <a:latin typeface="Arial" pitchFamily="34" charset="0"/>
                <a:cs typeface="+mn-cs"/>
              </a:defRPr>
            </a:lvl1pPr>
            <a:lvl2pPr marL="742950" indent="-285750">
              <a:lnSpc>
                <a:spcPct val="110000"/>
              </a:lnSpc>
              <a:spcAft>
                <a:spcPct val="20000"/>
              </a:spcAft>
              <a:buBlip>
                <a:blip r:embed="rId2"/>
              </a:buBlip>
              <a:defRPr sz="1400">
                <a:solidFill>
                  <a:schemeClr val="dk1"/>
                </a:solidFill>
                <a:latin typeface="Arial" pitchFamily="34" charset="0"/>
                <a:cs typeface="+mn-cs"/>
              </a:defRPr>
            </a:lvl2pPr>
            <a:lvl3pPr marL="1143000" indent="-228600">
              <a:spcAft>
                <a:spcPct val="30000"/>
              </a:spcAft>
              <a:buBlip>
                <a:blip r:embed="rId2"/>
              </a:buBlip>
              <a:defRPr sz="2200">
                <a:solidFill>
                  <a:schemeClr val="dk1"/>
                </a:solidFill>
                <a:latin typeface="Arial" pitchFamily="34" charset="0"/>
                <a:cs typeface="+mn-cs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dk1"/>
                </a:solidFill>
                <a:latin typeface="Arial" pitchFamily="34" charset="0"/>
                <a:cs typeface="+mn-cs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dk1"/>
                </a:solidFill>
                <a:latin typeface="Arial" pitchFamily="34" charset="0"/>
                <a:cs typeface="+mn-cs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Arial" pitchFamily="34" charset="0"/>
                <a:cs typeface="+mn-cs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Arial" pitchFamily="34" charset="0"/>
                <a:cs typeface="+mn-cs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Arial" pitchFamily="34" charset="0"/>
                <a:cs typeface="+mn-cs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Arial" pitchFamily="34" charset="0"/>
                <a:cs typeface="+mn-cs"/>
              </a:defRPr>
            </a:lvl9pPr>
          </a:lstStyle>
          <a:p>
            <a:pPr algn="ctr" defTabSz="91281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b="1" dirty="0" smtClean="0">
                <a:solidFill>
                  <a:srgbClr val="003274"/>
                </a:solidFill>
              </a:rPr>
              <a:t>Вариант 1</a:t>
            </a:r>
          </a:p>
        </p:txBody>
      </p:sp>
      <p:sp>
        <p:nvSpPr>
          <p:cNvPr id="5" name="TextBox 43"/>
          <p:cNvSpPr txBox="1">
            <a:spLocks noChangeArrowheads="1"/>
          </p:cNvSpPr>
          <p:nvPr/>
        </p:nvSpPr>
        <p:spPr bwMode="auto">
          <a:xfrm>
            <a:off x="393193" y="3334930"/>
            <a:ext cx="1271016" cy="44763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Ins="0" anchor="ctr" anchorCtr="0">
            <a:noAutofit/>
          </a:bodyPr>
          <a:lstStyle>
            <a:defPPr>
              <a:defRPr lang="ru-RU"/>
            </a:defPPr>
            <a:lvl1pPr eaLnBrk="1" hangingPunct="1">
              <a:lnSpc>
                <a:spcPct val="100000"/>
              </a:lnSpc>
              <a:buFontTx/>
              <a:buNone/>
              <a:defRPr sz="1400">
                <a:solidFill>
                  <a:schemeClr val="hlink"/>
                </a:solidFill>
                <a:latin typeface="Arial" pitchFamily="34" charset="0"/>
                <a:cs typeface="+mn-cs"/>
              </a:defRPr>
            </a:lvl1pPr>
            <a:lvl2pPr marL="742950" indent="-285750">
              <a:lnSpc>
                <a:spcPct val="110000"/>
              </a:lnSpc>
              <a:spcAft>
                <a:spcPct val="20000"/>
              </a:spcAft>
              <a:buBlip>
                <a:blip r:embed="rId2"/>
              </a:buBlip>
              <a:defRPr sz="1400">
                <a:solidFill>
                  <a:schemeClr val="dk1"/>
                </a:solidFill>
                <a:latin typeface="Arial" pitchFamily="34" charset="0"/>
                <a:cs typeface="+mn-cs"/>
              </a:defRPr>
            </a:lvl2pPr>
            <a:lvl3pPr marL="1143000" indent="-228600">
              <a:spcAft>
                <a:spcPct val="30000"/>
              </a:spcAft>
              <a:buBlip>
                <a:blip r:embed="rId2"/>
              </a:buBlip>
              <a:defRPr sz="2200">
                <a:solidFill>
                  <a:schemeClr val="dk1"/>
                </a:solidFill>
                <a:latin typeface="Arial" pitchFamily="34" charset="0"/>
                <a:cs typeface="+mn-cs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dk1"/>
                </a:solidFill>
                <a:latin typeface="Arial" pitchFamily="34" charset="0"/>
                <a:cs typeface="+mn-cs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dk1"/>
                </a:solidFill>
                <a:latin typeface="Arial" pitchFamily="34" charset="0"/>
                <a:cs typeface="+mn-cs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Arial" pitchFamily="34" charset="0"/>
                <a:cs typeface="+mn-cs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Arial" pitchFamily="34" charset="0"/>
                <a:cs typeface="+mn-cs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Arial" pitchFamily="34" charset="0"/>
                <a:cs typeface="+mn-cs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dk1"/>
                </a:solidFill>
                <a:latin typeface="Arial" pitchFamily="34" charset="0"/>
                <a:cs typeface="+mn-cs"/>
              </a:defRPr>
            </a:lvl9pPr>
          </a:lstStyle>
          <a:p>
            <a:pPr algn="ctr" defTabSz="912813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200" b="1" dirty="0" smtClean="0">
                <a:solidFill>
                  <a:srgbClr val="003274"/>
                </a:solidFill>
              </a:rPr>
              <a:t>Вариант 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3193" y="1062882"/>
            <a:ext cx="8302399" cy="2127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2000" b="1" dirty="0" smtClean="0">
                <a:latin typeface="Times New Roman"/>
                <a:ea typeface="Calibri"/>
                <a:cs typeface="Times New Roman"/>
              </a:rPr>
              <a:t>                                 Ц </a:t>
            </a:r>
            <a:r>
              <a:rPr lang="ru-RU" sz="2000" b="1" dirty="0">
                <a:latin typeface="Times New Roman"/>
                <a:ea typeface="Calibri"/>
                <a:cs typeface="Times New Roman"/>
              </a:rPr>
              <a:t>= </a:t>
            </a:r>
            <a:r>
              <a:rPr lang="ru-RU" sz="2000" b="1" dirty="0" err="1">
                <a:latin typeface="Times New Roman"/>
                <a:ea typeface="Calibri"/>
                <a:cs typeface="Times New Roman"/>
              </a:rPr>
              <a:t>Ц</a:t>
            </a:r>
            <a:r>
              <a:rPr lang="ru-RU" sz="2400" b="1" baseline="-25000" dirty="0" err="1">
                <a:latin typeface="Times New Roman"/>
                <a:ea typeface="Calibri"/>
                <a:cs typeface="Times New Roman"/>
              </a:rPr>
              <a:t>исх</a:t>
            </a:r>
            <a:r>
              <a:rPr lang="ru-RU" sz="2000" b="1" dirty="0">
                <a:latin typeface="Times New Roman"/>
                <a:ea typeface="Calibri"/>
                <a:cs typeface="Times New Roman"/>
              </a:rPr>
              <a:t> * </a:t>
            </a:r>
            <a:r>
              <a:rPr lang="en-US" sz="2000" b="1" dirty="0">
                <a:latin typeface="Times New Roman"/>
                <a:ea typeface="Calibri"/>
                <a:cs typeface="Times New Roman"/>
              </a:rPr>
              <a:t>I</a:t>
            </a:r>
            <a:r>
              <a:rPr lang="ru-RU" sz="2400" b="1" baseline="-25000" dirty="0">
                <a:latin typeface="Times New Roman"/>
                <a:ea typeface="Calibri"/>
                <a:cs typeface="Times New Roman"/>
              </a:rPr>
              <a:t>1-</a:t>
            </a:r>
            <a:r>
              <a:rPr lang="en-US" sz="2400" b="1" baseline="-25000" dirty="0">
                <a:latin typeface="Times New Roman"/>
                <a:ea typeface="Calibri"/>
                <a:cs typeface="Times New Roman"/>
              </a:rPr>
              <a:t>n</a:t>
            </a:r>
            <a:r>
              <a:rPr lang="en-US" sz="2000" b="1" dirty="0">
                <a:latin typeface="Times New Roman"/>
                <a:ea typeface="Calibri"/>
                <a:cs typeface="Times New Roman"/>
              </a:rPr>
              <a:t> 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ru-RU" sz="500" dirty="0" smtClean="0">
              <a:latin typeface="Times New Roman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300" dirty="0" smtClean="0">
                <a:latin typeface="Times New Roman"/>
                <a:ea typeface="Calibri"/>
                <a:cs typeface="Times New Roman"/>
              </a:rPr>
              <a:t>где</a:t>
            </a:r>
            <a:endParaRPr lang="ru-RU" sz="13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>
                <a:latin typeface="Times New Roman"/>
                <a:ea typeface="Calibri"/>
                <a:cs typeface="Times New Roman"/>
              </a:rPr>
              <a:t>Ц </a:t>
            </a:r>
            <a:r>
              <a:rPr lang="ru-RU" sz="1300" dirty="0">
                <a:latin typeface="Times New Roman"/>
                <a:ea typeface="Calibri"/>
                <a:cs typeface="Times New Roman"/>
              </a:rPr>
              <a:t>– цена оборудования с учетом индексации</a:t>
            </a:r>
            <a:endParaRPr lang="ru-RU" sz="13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600" dirty="0" err="1">
                <a:latin typeface="Times New Roman"/>
                <a:ea typeface="Calibri"/>
                <a:cs typeface="Times New Roman"/>
              </a:rPr>
              <a:t>Ц</a:t>
            </a:r>
            <a:r>
              <a:rPr lang="ru-RU" sz="1600" baseline="-25000" dirty="0" err="1">
                <a:latin typeface="Times New Roman"/>
                <a:ea typeface="Calibri"/>
                <a:cs typeface="Times New Roman"/>
              </a:rPr>
              <a:t>исх</a:t>
            </a:r>
            <a:r>
              <a:rPr lang="ru-RU" sz="16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1300" dirty="0">
                <a:latin typeface="Times New Roman"/>
                <a:ea typeface="Calibri"/>
                <a:cs typeface="Times New Roman"/>
              </a:rPr>
              <a:t>– цена на дату заключения договора без учета индексации</a:t>
            </a:r>
            <a:endParaRPr lang="ru-RU" sz="13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imes New Roman"/>
                <a:ea typeface="Calibri"/>
                <a:cs typeface="Times New Roman"/>
              </a:rPr>
              <a:t>I</a:t>
            </a:r>
            <a:r>
              <a:rPr lang="ru-RU" sz="1600" baseline="-25000" dirty="0">
                <a:latin typeface="Times New Roman"/>
                <a:ea typeface="Calibri"/>
                <a:cs typeface="Times New Roman"/>
              </a:rPr>
              <a:t>1-</a:t>
            </a:r>
            <a:r>
              <a:rPr lang="en-US" sz="1600" baseline="-25000" dirty="0">
                <a:latin typeface="Times New Roman"/>
                <a:ea typeface="Calibri"/>
                <a:cs typeface="Times New Roman"/>
              </a:rPr>
              <a:t>n</a:t>
            </a:r>
            <a:r>
              <a:rPr lang="en-US" sz="1600" dirty="0">
                <a:latin typeface="Times New Roman"/>
                <a:ea typeface="Calibri"/>
                <a:cs typeface="Times New Roman"/>
              </a:rPr>
              <a:t> </a:t>
            </a:r>
            <a:r>
              <a:rPr lang="ru-RU" sz="1300" dirty="0">
                <a:latin typeface="Times New Roman"/>
                <a:ea typeface="Calibri"/>
                <a:cs typeface="Times New Roman"/>
              </a:rPr>
              <a:t>– индекс цен за период с 1 по </a:t>
            </a:r>
            <a:r>
              <a:rPr lang="en-US" sz="1300" dirty="0">
                <a:latin typeface="Times New Roman"/>
                <a:ea typeface="Calibri"/>
                <a:cs typeface="Times New Roman"/>
              </a:rPr>
              <a:t>n</a:t>
            </a:r>
            <a:r>
              <a:rPr lang="ru-RU" sz="1300" dirty="0">
                <a:latin typeface="Times New Roman"/>
                <a:ea typeface="Calibri"/>
                <a:cs typeface="Times New Roman"/>
              </a:rPr>
              <a:t>-й месяц</a:t>
            </a:r>
            <a:endParaRPr lang="ru-RU" sz="1300" dirty="0">
              <a:latin typeface="Calibri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1600" dirty="0">
                <a:latin typeface="Times New Roman"/>
                <a:ea typeface="Calibri"/>
                <a:cs typeface="Times New Roman"/>
              </a:rPr>
              <a:t>n </a:t>
            </a:r>
            <a:r>
              <a:rPr lang="ru-RU" sz="1300" dirty="0">
                <a:latin typeface="Times New Roman"/>
                <a:ea typeface="Calibri"/>
                <a:cs typeface="Times New Roman"/>
              </a:rPr>
              <a:t>– количество месяцев с месяца, следующего за месяцем заключения договора, по месяц выплаты </a:t>
            </a:r>
            <a:r>
              <a:rPr lang="ru-RU" sz="1300" dirty="0" smtClean="0">
                <a:latin typeface="Times New Roman"/>
                <a:ea typeface="Calibri"/>
                <a:cs typeface="Times New Roman"/>
              </a:rPr>
              <a:t>авансового </a:t>
            </a:r>
            <a:r>
              <a:rPr lang="ru-RU" sz="1300" dirty="0">
                <a:latin typeface="Times New Roman"/>
                <a:ea typeface="Calibri"/>
                <a:cs typeface="Times New Roman"/>
              </a:rPr>
              <a:t>платежа (или начала изготовления оборудования по графику ключевых событий)</a:t>
            </a:r>
            <a:endParaRPr lang="ru-RU" sz="1300" dirty="0">
              <a:effectLst/>
              <a:latin typeface="Calibri"/>
              <a:ea typeface="Calibri"/>
              <a:cs typeface="Times New Roman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93193" y="3264594"/>
                <a:ext cx="8372738" cy="31655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b="1" i="0">
                              <a:latin typeface="Cambria Math"/>
                            </a:rPr>
                            <m:t>Ц</m:t>
                          </m:r>
                        </m:e>
                        <m:sub>
                          <m:r>
                            <a:rPr lang="ru-RU" b="1" i="0">
                              <a:latin typeface="Cambria Math"/>
                            </a:rPr>
                            <m:t>𝟏</m:t>
                          </m:r>
                        </m:sub>
                      </m:sSub>
                      <m:r>
                        <a:rPr lang="ru-RU" b="1" i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ru-RU" b="1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u-RU" b="1" i="0">
                              <a:latin typeface="Cambria Math"/>
                            </a:rPr>
                            <m:t>Ц</m:t>
                          </m:r>
                        </m:e>
                        <m:sub>
                          <m:r>
                            <a:rPr lang="ru-RU" b="1" i="0"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ru-RU" b="1" i="1">
                          <a:latin typeface="Cambria Math"/>
                        </a:rPr>
                        <m:t>∗(</m:t>
                      </m:r>
                      <m:nary>
                        <m:naryPr>
                          <m:chr m:val="∑"/>
                          <m:grow m:val="on"/>
                          <m:ctrlPr>
                            <a:rPr lang="ru-RU" b="1" i="1">
                              <a:latin typeface="Cambria Math"/>
                            </a:rPr>
                          </m:ctrlPr>
                        </m:naryPr>
                        <m:sub>
                          <m:r>
                            <a:rPr lang="en-US" b="1" i="1">
                              <a:latin typeface="Cambria Math"/>
                            </a:rPr>
                            <m:t>𝒊</m:t>
                          </m:r>
                          <m:r>
                            <a:rPr lang="ru-RU" b="1" i="1">
                              <a:latin typeface="Cambria Math"/>
                            </a:rPr>
                            <m:t>=</m:t>
                          </m:r>
                          <m:r>
                            <a:rPr lang="ru-RU" b="1" i="1"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ru-RU" b="1" i="1">
                              <a:latin typeface="Cambria Math"/>
                            </a:rPr>
                            <m:t>𝒎</m:t>
                          </m:r>
                        </m:sup>
                        <m:e>
                          <m:func>
                            <m:funcPr>
                              <m:ctrlPr>
                                <a:rPr lang="ru-RU" b="1" i="1">
                                  <a:latin typeface="Cambria Math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ru-RU" b="1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ru-RU" b="1" i="1">
                                      <a:latin typeface="Cambria Math"/>
                                    </a:rPr>
                                    <m:t>𝑩</m:t>
                                  </m:r>
                                </m:e>
                                <m:sub>
                                  <m:r>
                                    <a:rPr lang="ru-RU" b="1" i="1">
                                      <a:latin typeface="Cambria Math"/>
                                    </a:rPr>
                                    <m:t>𝒊</m:t>
                                  </m:r>
                                </m:sub>
                              </m:sSub>
                            </m:fName>
                            <m:e>
                              <m:f>
                                <m:fPr>
                                  <m:ctrlPr>
                                    <a:rPr lang="ru-RU" b="1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ru-RU" b="1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b="1" i="1">
                                          <a:latin typeface="Cambria Math"/>
                                        </a:rPr>
                                        <m:t>𝑪</m:t>
                                      </m:r>
                                    </m:e>
                                    <m:sub>
                                      <m:r>
                                        <a:rPr lang="ru-RU" b="1" i="1">
                                          <a:latin typeface="Cambria Math"/>
                                        </a:rPr>
                                        <m:t>𝟏</m:t>
                                      </m:r>
                                      <m:r>
                                        <a:rPr lang="ru-RU" b="1" i="1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ru-RU" b="1" i="1">
                                          <a:latin typeface="Cambria Math"/>
                                        </a:rPr>
                                        <m:t>𝒊</m:t>
                                      </m:r>
                                    </m:sub>
                                  </m:sSub>
                                  <m:r>
                                    <a:rPr lang="ru-RU" b="1" i="1">
                                      <a:latin typeface="Cambria Math"/>
                                    </a:rPr>
                                    <m:t>∗</m:t>
                                  </m:r>
                                  <m:sSub>
                                    <m:sSubPr>
                                      <m:ctrlPr>
                                        <a:rPr lang="ru-RU" b="1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b="1" i="1">
                                          <a:latin typeface="Cambria Math"/>
                                        </a:rPr>
                                        <m:t>𝑲𝑩</m:t>
                                      </m:r>
                                    </m:e>
                                    <m:sub>
                                      <m:r>
                                        <a:rPr lang="ru-RU" b="1" i="1">
                                          <a:latin typeface="Cambria Math"/>
                                        </a:rPr>
                                        <m:t>𝟎</m:t>
                                      </m:r>
                                      <m:r>
                                        <a:rPr lang="ru-RU" b="1" i="1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ru-RU" b="1" i="1">
                                          <a:latin typeface="Cambria Math"/>
                                        </a:rPr>
                                        <m:t>𝒊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ru-RU" b="1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b="1" i="1">
                                          <a:latin typeface="Cambria Math"/>
                                        </a:rPr>
                                        <m:t>𝑪</m:t>
                                      </m:r>
                                    </m:e>
                                    <m:sub>
                                      <m:r>
                                        <a:rPr lang="ru-RU" b="1" i="1">
                                          <a:latin typeface="Cambria Math"/>
                                        </a:rPr>
                                        <m:t>𝟎</m:t>
                                      </m:r>
                                      <m:r>
                                        <a:rPr lang="ru-RU" b="1" i="1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ru-RU" b="1" i="1">
                                          <a:latin typeface="Cambria Math"/>
                                        </a:rPr>
                                        <m:t>𝒊</m:t>
                                      </m:r>
                                    </m:sub>
                                  </m:sSub>
                                  <m:r>
                                    <a:rPr lang="ru-RU" b="1" i="1">
                                      <a:latin typeface="Cambria Math"/>
                                    </a:rPr>
                                    <m:t>∗</m:t>
                                  </m:r>
                                  <m:sSub>
                                    <m:sSubPr>
                                      <m:ctrlPr>
                                        <a:rPr lang="ru-RU" b="1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ru-RU" b="1" i="1">
                                          <a:latin typeface="Cambria Math"/>
                                        </a:rPr>
                                        <m:t>𝑲𝑩</m:t>
                                      </m:r>
                                    </m:e>
                                    <m:sub>
                                      <m:r>
                                        <a:rPr lang="ru-RU" b="1" i="1">
                                          <a:latin typeface="Cambria Math"/>
                                        </a:rPr>
                                        <m:t>𝟏</m:t>
                                      </m:r>
                                      <m:r>
                                        <a:rPr lang="ru-RU" b="1" i="1">
                                          <a:latin typeface="Cambria Math"/>
                                        </a:rPr>
                                        <m:t>,</m:t>
                                      </m:r>
                                      <m:r>
                                        <a:rPr lang="ru-RU" b="1" i="1">
                                          <a:latin typeface="Cambria Math"/>
                                        </a:rPr>
                                        <m:t>𝒊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func>
                          <m:r>
                            <a:rPr lang="ru-RU" b="1" i="1">
                              <a:latin typeface="Cambria Math"/>
                            </a:rPr>
                            <m:t>+</m:t>
                          </m:r>
                          <m:r>
                            <a:rPr lang="ru-RU" b="1" i="1">
                              <a:latin typeface="Cambria Math"/>
                            </a:rPr>
                            <m:t>𝑳</m:t>
                          </m:r>
                          <m:r>
                            <a:rPr lang="ru-RU" b="1" i="1">
                              <a:latin typeface="Cambria Math"/>
                            </a:rPr>
                            <m:t>∗</m:t>
                          </m:r>
                          <m:sSub>
                            <m:sSubPr>
                              <m:ctrlPr>
                                <a:rPr lang="ru-RU" b="1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u-RU" b="1" i="1">
                                  <a:latin typeface="Cambria Math"/>
                                </a:rPr>
                                <m:t>𝑰</m:t>
                              </m:r>
                            </m:e>
                            <m:sub>
                              <m:r>
                                <a:rPr lang="ru-RU" b="1" i="1">
                                  <a:latin typeface="Cambria Math"/>
                                </a:rPr>
                                <m:t>𝟏</m:t>
                              </m:r>
                              <m:r>
                                <a:rPr lang="ru-RU" b="1" i="1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1" i="1">
                                  <a:latin typeface="Cambria Math"/>
                                </a:rPr>
                                <m:t>𝒏</m:t>
                              </m:r>
                            </m:sub>
                          </m:sSub>
                          <m:r>
                            <a:rPr lang="ru-RU" b="1" i="1">
                              <a:latin typeface="Cambria Math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ru-RU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ru-RU" sz="1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где</a:t>
                </a:r>
              </a:p>
              <a:p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Ц</a:t>
                </a:r>
                <a:r>
                  <a:rPr lang="ru-RU" sz="16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– цена оборудования с учетом индексации</a:t>
                </a:r>
              </a:p>
              <a:p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Ц</a:t>
                </a:r>
                <a:r>
                  <a:rPr lang="ru-RU" sz="16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</a:t>
                </a:r>
                <a:r>
                  <a:rPr lang="ru-RU" sz="1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цена на дату заключения договора без учета индексации</a:t>
                </a:r>
              </a:p>
              <a:p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</a:t>
                </a:r>
                <a:r>
                  <a:rPr lang="ru-RU" sz="1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количество Индикаторов, предложенных поставщиком как компоненты формулы цены </a:t>
                </a:r>
              </a:p>
              <a:p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</a:t>
                </a:r>
                <a:r>
                  <a:rPr lang="en-US" sz="1600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</a:t>
                </a:r>
                <a:r>
                  <a:rPr lang="ru-RU" sz="1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весовой коэффициент </a:t>
                </a:r>
                <a:r>
                  <a:rPr lang="en-US" sz="13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ru-RU" sz="1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-го Индикатора (∑В</a:t>
                </a:r>
                <a:r>
                  <a:rPr lang="en-US" sz="1300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ru-RU" sz="1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≤ 0,55-0,80)</a:t>
                </a:r>
              </a:p>
              <a:p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</a:t>
                </a:r>
                <a:r>
                  <a:rPr lang="ru-RU" sz="1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весовой коэффициент индекса-дефлятора (</a:t>
                </a:r>
                <a:r>
                  <a:rPr lang="en-US" sz="1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</a:t>
                </a:r>
                <a:r>
                  <a:rPr lang="ru-RU" sz="1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≤ 0,20-0,45)</a:t>
                </a:r>
              </a:p>
              <a:p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ru-RU" sz="16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</a:t>
                </a:r>
                <a:r>
                  <a:rPr lang="en-US" sz="1600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ru-RU" sz="16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:r>
                  <a:rPr lang="ru-RU" sz="16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</a:t>
                </a:r>
                <a:r>
                  <a:rPr lang="en-US" sz="1600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</a:t>
                </a:r>
                <a:r>
                  <a:rPr lang="ru-RU" sz="1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опубликованные на информационных ресурсах значения Индикаторов</a:t>
                </a:r>
              </a:p>
              <a:p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KB</a:t>
                </a:r>
                <a:r>
                  <a:rPr lang="ru-RU" sz="16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0,</a:t>
                </a:r>
                <a:r>
                  <a:rPr lang="en-US" sz="1600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ru-RU" sz="16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</a:t>
                </a:r>
                <a:r>
                  <a:rPr lang="ru-RU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KB</a:t>
                </a:r>
                <a:r>
                  <a:rPr lang="ru-RU" sz="16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1,</a:t>
                </a:r>
                <a:r>
                  <a:rPr lang="en-US" sz="1400" baseline="-250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1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13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– установленный ЦБ страны-изготовителя курс валюты Индикатора к валюте договора</a:t>
                </a:r>
              </a:p>
              <a:p>
                <a:endParaRPr lang="ru-RU" sz="13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193" y="3264594"/>
                <a:ext cx="8372738" cy="3165547"/>
              </a:xfrm>
              <a:prstGeom prst="rect">
                <a:avLst/>
              </a:prstGeom>
              <a:blipFill rotWithShape="1">
                <a:blip r:embed="rId3"/>
                <a:stretch>
                  <a:fillRect l="-43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67054" y="6438933"/>
                <a:ext cx="7895492" cy="3367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100" dirty="0"/>
                  <a:t>I</a:t>
                </a:r>
                <a:r>
                  <a:rPr lang="ru-RU" sz="1100" baseline="-25000" dirty="0"/>
                  <a:t>1-</a:t>
                </a:r>
                <a:r>
                  <a:rPr lang="en-US" sz="1100" baseline="-25000" dirty="0"/>
                  <a:t>n</a:t>
                </a:r>
                <a:r>
                  <a:rPr lang="en-US" sz="1100" dirty="0"/>
                  <a:t> </a:t>
                </a:r>
                <a:r>
                  <a:rPr lang="ru-RU" sz="11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1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1100" i="1">
                            <a:latin typeface="Cambria Math"/>
                          </a:rPr>
                          <m:t>И1</m:t>
                        </m:r>
                      </m:num>
                      <m:den>
                        <m:r>
                          <a:rPr lang="ru-RU" sz="1100" i="1"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ru-RU" sz="1100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ru-RU" sz="11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1100" i="1">
                            <a:latin typeface="Cambria Math"/>
                          </a:rPr>
                          <m:t>И2</m:t>
                        </m:r>
                      </m:num>
                      <m:den>
                        <m:r>
                          <a:rPr lang="ru-RU" sz="1100" i="1"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ru-RU" sz="1100" i="1">
                        <a:latin typeface="Cambria Math"/>
                      </a:rPr>
                      <m:t>+…+</m:t>
                    </m:r>
                    <m:f>
                      <m:fPr>
                        <m:ctrlPr>
                          <a:rPr lang="ru-RU" sz="1100" i="1">
                            <a:latin typeface="Cambria Math"/>
                          </a:rPr>
                        </m:ctrlPr>
                      </m:fPr>
                      <m:num>
                        <m:r>
                          <a:rPr lang="ru-RU" sz="1100" i="1">
                            <a:latin typeface="Cambria Math"/>
                          </a:rPr>
                          <m:t>И</m:t>
                        </m:r>
                        <m:r>
                          <a:rPr lang="en-US" sz="1100" i="1">
                            <a:latin typeface="Cambria Math"/>
                          </a:rPr>
                          <m:t>𝑛</m:t>
                        </m:r>
                      </m:num>
                      <m:den>
                        <m:r>
                          <a:rPr lang="ru-RU" sz="1100" i="1"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r>
                  <a:rPr lang="ru-RU" sz="1100" dirty="0"/>
                  <a:t> ,где И</a:t>
                </a:r>
                <a:r>
                  <a:rPr lang="ru-RU" sz="1100" baseline="-25000" dirty="0"/>
                  <a:t>1-</a:t>
                </a:r>
                <a:r>
                  <a:rPr lang="en-US" sz="1100" baseline="-25000" dirty="0"/>
                  <a:t>n</a:t>
                </a:r>
                <a:r>
                  <a:rPr lang="en-US" sz="1100" dirty="0"/>
                  <a:t> </a:t>
                </a:r>
                <a:r>
                  <a:rPr lang="ru-RU" sz="1100" dirty="0"/>
                  <a:t>– индексы Росстата на месяц в процентах к предыдущему </a:t>
                </a:r>
                <a:r>
                  <a:rPr lang="ru-RU" sz="1100" dirty="0" smtClean="0"/>
                  <a:t>месяцу</a:t>
                </a:r>
                <a:endParaRPr lang="ru-RU" sz="11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054" y="6438933"/>
                <a:ext cx="7895492" cy="33675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331220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287210" y="6452743"/>
            <a:ext cx="627062" cy="377825"/>
          </a:xfrm>
        </p:spPr>
        <p:txBody>
          <a:bodyPr/>
          <a:lstStyle/>
          <a:p>
            <a:pPr marL="0" marR="0" lvl="0" indent="0" algn="r" defTabSz="9092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1FD694-28FF-46AA-AB49-BCD39AF0F718}" type="slidenum">
              <a:rPr kumimoji="0" lang="ru-RU" sz="2200" b="1" i="0" u="none" strike="noStrike" kern="1200" cap="none" spc="0" normalizeH="0" baseline="0" noProof="0" smtClean="0">
                <a:ln>
                  <a:noFill/>
                </a:ln>
                <a:solidFill>
                  <a:srgbClr val="003274"/>
                </a:solidFill>
                <a:effectLst/>
                <a:uLnTx/>
                <a:uFillTx/>
                <a:latin typeface="Arial" charset="0"/>
                <a:ea typeface="+mn-ea"/>
                <a:cs typeface="Arial"/>
              </a:rPr>
              <a:pPr marL="0" marR="0" lvl="0" indent="0" algn="r" defTabSz="90923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rgbClr val="003274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48055" y="0"/>
            <a:ext cx="7551357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451177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02406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53615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04814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kern="0" dirty="0" smtClean="0"/>
              <a:t>Предоставление ИДП на стадии «П»</a:t>
            </a:r>
            <a:endParaRPr lang="ru-RU" kern="0" dirty="0"/>
          </a:p>
        </p:txBody>
      </p:sp>
      <p:sp>
        <p:nvSpPr>
          <p:cNvPr id="10" name="Стрелка вправо с вырезом 9"/>
          <p:cNvSpPr/>
          <p:nvPr/>
        </p:nvSpPr>
        <p:spPr>
          <a:xfrm>
            <a:off x="1437177" y="1855379"/>
            <a:ext cx="6065626" cy="123561"/>
          </a:xfrm>
          <a:prstGeom prst="notchedRightArrow">
            <a:avLst>
              <a:gd name="adj1" fmla="val 50000"/>
              <a:gd name="adj2" fmla="val 32857"/>
            </a:avLst>
          </a:prstGeom>
          <a:gradFill rotWithShape="1">
            <a:gsLst>
              <a:gs pos="0">
                <a:srgbClr val="29292F">
                  <a:lumMod val="110000"/>
                  <a:satMod val="105000"/>
                  <a:tint val="67000"/>
                </a:srgbClr>
              </a:gs>
              <a:gs pos="50000">
                <a:srgbClr val="29292F">
                  <a:lumMod val="105000"/>
                  <a:satMod val="103000"/>
                  <a:tint val="73000"/>
                </a:srgbClr>
              </a:gs>
              <a:gs pos="100000">
                <a:srgbClr val="29292F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29292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29292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605848" y="1879220"/>
            <a:ext cx="72023" cy="75879"/>
          </a:xfrm>
          <a:prstGeom prst="ellipse">
            <a:avLst/>
          </a:prstGeom>
          <a:gradFill rotWithShape="1">
            <a:gsLst>
              <a:gs pos="0">
                <a:srgbClr val="FFFFFF">
                  <a:satMod val="103000"/>
                  <a:lumMod val="102000"/>
                  <a:tint val="94000"/>
                </a:srgbClr>
              </a:gs>
              <a:gs pos="50000">
                <a:srgbClr val="FFFFFF">
                  <a:satMod val="110000"/>
                  <a:lumMod val="100000"/>
                  <a:shade val="100000"/>
                </a:srgbClr>
              </a:gs>
              <a:gs pos="100000">
                <a:srgbClr val="FFFFFF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19050">
            <a:solidFill>
              <a:srgbClr val="002060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3428298" y="1882395"/>
            <a:ext cx="72023" cy="75879"/>
          </a:xfrm>
          <a:prstGeom prst="ellipse">
            <a:avLst/>
          </a:prstGeom>
          <a:gradFill rotWithShape="1">
            <a:gsLst>
              <a:gs pos="0">
                <a:srgbClr val="FFFFFF">
                  <a:satMod val="103000"/>
                  <a:lumMod val="102000"/>
                  <a:tint val="94000"/>
                </a:srgbClr>
              </a:gs>
              <a:gs pos="50000">
                <a:srgbClr val="FFFFFF">
                  <a:satMod val="110000"/>
                  <a:lumMod val="100000"/>
                  <a:shade val="100000"/>
                </a:srgbClr>
              </a:gs>
              <a:gs pos="100000">
                <a:srgbClr val="FFFFFF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19050">
            <a:solidFill>
              <a:srgbClr val="002060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653598" y="1882395"/>
            <a:ext cx="72023" cy="75879"/>
          </a:xfrm>
          <a:prstGeom prst="ellipse">
            <a:avLst/>
          </a:prstGeom>
          <a:gradFill rotWithShape="1">
            <a:gsLst>
              <a:gs pos="0">
                <a:srgbClr val="FFFFFF">
                  <a:satMod val="103000"/>
                  <a:lumMod val="102000"/>
                  <a:tint val="94000"/>
                </a:srgbClr>
              </a:gs>
              <a:gs pos="50000">
                <a:srgbClr val="FFFFFF">
                  <a:satMod val="110000"/>
                  <a:lumMod val="100000"/>
                  <a:shade val="100000"/>
                </a:srgbClr>
              </a:gs>
              <a:gs pos="100000">
                <a:srgbClr val="FFFFFF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19050">
            <a:solidFill>
              <a:srgbClr val="002060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4177598" y="1882395"/>
            <a:ext cx="72023" cy="75879"/>
          </a:xfrm>
          <a:prstGeom prst="ellipse">
            <a:avLst/>
          </a:prstGeom>
          <a:gradFill rotWithShape="1">
            <a:gsLst>
              <a:gs pos="0">
                <a:srgbClr val="FFFFFF">
                  <a:satMod val="103000"/>
                  <a:lumMod val="102000"/>
                  <a:tint val="94000"/>
                </a:srgbClr>
              </a:gs>
              <a:gs pos="50000">
                <a:srgbClr val="FFFFFF">
                  <a:satMod val="110000"/>
                  <a:lumMod val="100000"/>
                  <a:shade val="100000"/>
                </a:srgbClr>
              </a:gs>
              <a:gs pos="100000">
                <a:srgbClr val="FFFFFF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19050">
            <a:solidFill>
              <a:srgbClr val="002060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87867" y="2077115"/>
            <a:ext cx="797031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Решение о сооружении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893921" y="2121685"/>
            <a:ext cx="62865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Лицензия</a:t>
            </a:r>
          </a:p>
        </p:txBody>
      </p:sp>
      <p:sp>
        <p:nvSpPr>
          <p:cNvPr id="18" name="Скругленная прямоугольная выноска 17"/>
          <p:cNvSpPr/>
          <p:nvPr/>
        </p:nvSpPr>
        <p:spPr>
          <a:xfrm>
            <a:off x="922219" y="1394618"/>
            <a:ext cx="1334351" cy="348774"/>
          </a:xfrm>
          <a:prstGeom prst="wedgeRoundRectCallout">
            <a:avLst>
              <a:gd name="adj1" fmla="val 65371"/>
              <a:gd name="adj2" fmla="val 92818"/>
              <a:gd name="adj3" fmla="val 16667"/>
            </a:avLst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Предконтрактные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 работы</a:t>
            </a:r>
            <a:endParaRPr kumimoji="0" lang="ru-RU" sz="1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9" name="Скругленная прямоугольная выноска 18"/>
          <p:cNvSpPr/>
          <p:nvPr/>
        </p:nvSpPr>
        <p:spPr>
          <a:xfrm>
            <a:off x="2683231" y="1396344"/>
            <a:ext cx="932027" cy="345321"/>
          </a:xfrm>
          <a:prstGeom prst="wedgeRoundRectCallout">
            <a:avLst>
              <a:gd name="adj1" fmla="val 2889"/>
              <a:gd name="adj2" fmla="val 85467"/>
              <a:gd name="adj3" fmla="val 16667"/>
            </a:avLst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Стадия «П»</a:t>
            </a:r>
            <a:endParaRPr kumimoji="0" lang="ru-RU" sz="1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0" name="Скругленная прямоугольная выноска 19"/>
          <p:cNvSpPr/>
          <p:nvPr/>
        </p:nvSpPr>
        <p:spPr>
          <a:xfrm>
            <a:off x="3950199" y="1394618"/>
            <a:ext cx="1111968" cy="345321"/>
          </a:xfrm>
          <a:prstGeom prst="wedgeRoundRectCallout">
            <a:avLst>
              <a:gd name="adj1" fmla="val -53982"/>
              <a:gd name="adj2" fmla="val 87942"/>
              <a:gd name="adj3" fmla="val 16667"/>
            </a:avLst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Первоочеред-ные</a:t>
            </a: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 РД</a:t>
            </a:r>
            <a:endParaRPr kumimoji="0" lang="ru-RU" sz="1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1" name="Скругленная прямоугольная выноска 20"/>
          <p:cNvSpPr/>
          <p:nvPr/>
        </p:nvSpPr>
        <p:spPr>
          <a:xfrm>
            <a:off x="6387804" y="1398071"/>
            <a:ext cx="1255261" cy="345321"/>
          </a:xfrm>
          <a:prstGeom prst="wedgeRoundRectCallout">
            <a:avLst>
              <a:gd name="adj1" fmla="val -30470"/>
              <a:gd name="adj2" fmla="val 87942"/>
              <a:gd name="adj3" fmla="val 16667"/>
            </a:avLst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Строительство</a:t>
            </a:r>
            <a:endParaRPr kumimoji="0" lang="ru-RU" sz="1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2" name="Стрелка вправо с вырезом 21"/>
          <p:cNvSpPr/>
          <p:nvPr/>
        </p:nvSpPr>
        <p:spPr>
          <a:xfrm>
            <a:off x="1465045" y="3501373"/>
            <a:ext cx="6065626" cy="123561"/>
          </a:xfrm>
          <a:prstGeom prst="notchedRightArrow">
            <a:avLst>
              <a:gd name="adj1" fmla="val 50000"/>
              <a:gd name="adj2" fmla="val 32857"/>
            </a:avLst>
          </a:prstGeom>
          <a:gradFill rotWithShape="1">
            <a:gsLst>
              <a:gs pos="0">
                <a:srgbClr val="1FC3A3">
                  <a:satMod val="103000"/>
                  <a:lumMod val="102000"/>
                  <a:tint val="94000"/>
                </a:srgbClr>
              </a:gs>
              <a:gs pos="50000">
                <a:srgbClr val="1FC3A3">
                  <a:satMod val="110000"/>
                  <a:lumMod val="100000"/>
                  <a:shade val="100000"/>
                </a:srgbClr>
              </a:gs>
              <a:gs pos="100000">
                <a:srgbClr val="1FC3A3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2656066" y="3528389"/>
            <a:ext cx="72023" cy="75879"/>
          </a:xfrm>
          <a:prstGeom prst="ellipse">
            <a:avLst/>
          </a:prstGeom>
          <a:gradFill rotWithShape="1">
            <a:gsLst>
              <a:gs pos="0">
                <a:srgbClr val="FFFFFF">
                  <a:satMod val="103000"/>
                  <a:lumMod val="102000"/>
                  <a:tint val="94000"/>
                </a:srgbClr>
              </a:gs>
              <a:gs pos="50000">
                <a:srgbClr val="FFFFFF">
                  <a:satMod val="110000"/>
                  <a:lumMod val="100000"/>
                  <a:shade val="100000"/>
                </a:srgbClr>
              </a:gs>
              <a:gs pos="100000">
                <a:srgbClr val="FFFFFF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19050">
            <a:solidFill>
              <a:srgbClr val="002060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767650" y="3501373"/>
            <a:ext cx="45719" cy="123561"/>
          </a:xfrm>
          <a:prstGeom prst="rect">
            <a:avLst/>
          </a:prstGeom>
          <a:gradFill rotWithShape="1">
            <a:gsLst>
              <a:gs pos="0">
                <a:srgbClr val="1E3B80">
                  <a:satMod val="103000"/>
                  <a:lumMod val="102000"/>
                  <a:tint val="94000"/>
                </a:srgbClr>
              </a:gs>
              <a:gs pos="50000">
                <a:srgbClr val="1E3B80">
                  <a:satMod val="110000"/>
                  <a:lumMod val="100000"/>
                  <a:shade val="100000"/>
                </a:srgbClr>
              </a:gs>
              <a:gs pos="100000">
                <a:srgbClr val="1E3B80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907349" y="3501372"/>
            <a:ext cx="45719" cy="123561"/>
          </a:xfrm>
          <a:prstGeom prst="rect">
            <a:avLst/>
          </a:prstGeom>
          <a:gradFill rotWithShape="1">
            <a:gsLst>
              <a:gs pos="0">
                <a:srgbClr val="1E3B80">
                  <a:satMod val="103000"/>
                  <a:lumMod val="102000"/>
                  <a:tint val="94000"/>
                </a:srgbClr>
              </a:gs>
              <a:gs pos="50000">
                <a:srgbClr val="1E3B80">
                  <a:satMod val="110000"/>
                  <a:lumMod val="100000"/>
                  <a:shade val="100000"/>
                </a:srgbClr>
              </a:gs>
              <a:gs pos="100000">
                <a:srgbClr val="1E3B80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063557" y="3504547"/>
            <a:ext cx="45719" cy="123561"/>
          </a:xfrm>
          <a:prstGeom prst="rect">
            <a:avLst/>
          </a:prstGeom>
          <a:gradFill rotWithShape="1">
            <a:gsLst>
              <a:gs pos="0">
                <a:srgbClr val="1E3B80">
                  <a:satMod val="103000"/>
                  <a:lumMod val="102000"/>
                  <a:tint val="94000"/>
                </a:srgbClr>
              </a:gs>
              <a:gs pos="50000">
                <a:srgbClr val="1E3B80">
                  <a:satMod val="110000"/>
                  <a:lumMod val="100000"/>
                  <a:shade val="100000"/>
                </a:srgbClr>
              </a:gs>
              <a:gs pos="100000">
                <a:srgbClr val="1E3B80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457256" y="3504547"/>
            <a:ext cx="45719" cy="123561"/>
          </a:xfrm>
          <a:prstGeom prst="rect">
            <a:avLst/>
          </a:prstGeom>
          <a:gradFill rotWithShape="1">
            <a:gsLst>
              <a:gs pos="0">
                <a:srgbClr val="1E3B80">
                  <a:satMod val="103000"/>
                  <a:lumMod val="102000"/>
                  <a:tint val="94000"/>
                </a:srgbClr>
              </a:gs>
              <a:gs pos="50000">
                <a:srgbClr val="1E3B80">
                  <a:satMod val="110000"/>
                  <a:lumMod val="100000"/>
                  <a:shade val="100000"/>
                </a:srgbClr>
              </a:gs>
              <a:gs pos="100000">
                <a:srgbClr val="1E3B80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16979" y="3302864"/>
            <a:ext cx="14706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Д1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69379" y="3302864"/>
            <a:ext cx="14706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Д2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012886" y="3302924"/>
            <a:ext cx="14706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Д3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429445" y="3309394"/>
            <a:ext cx="14706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Д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</a:t>
            </a:r>
            <a:endParaRPr kumimoji="0" lang="ru-RU" sz="9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05295" y="3282154"/>
            <a:ext cx="14706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…</a:t>
            </a:r>
            <a:endParaRPr kumimoji="0" lang="ru-RU" sz="9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59217" y="3064869"/>
            <a:ext cx="62865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Договоры поставок</a:t>
            </a:r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1165128" y="3217061"/>
            <a:ext cx="1250761" cy="92333"/>
          </a:xfrm>
          <a:prstGeom prst="straightConnector1">
            <a:avLst/>
          </a:prstGeom>
          <a:noFill/>
          <a:ln w="6350" cap="flat" cmpd="sng" algn="ctr">
            <a:solidFill>
              <a:srgbClr val="29292F"/>
            </a:solidFill>
            <a:prstDash val="solid"/>
            <a:miter lim="800000"/>
            <a:tailEnd type="none"/>
          </a:ln>
          <a:effectLst/>
        </p:spPr>
      </p:cxnSp>
      <p:cxnSp>
        <p:nvCxnSpPr>
          <p:cNvPr id="35" name="Прямая со стрелкой 34"/>
          <p:cNvCxnSpPr/>
          <p:nvPr/>
        </p:nvCxnSpPr>
        <p:spPr>
          <a:xfrm>
            <a:off x="1158068" y="3217795"/>
            <a:ext cx="545355" cy="124262"/>
          </a:xfrm>
          <a:prstGeom prst="straightConnector1">
            <a:avLst/>
          </a:prstGeom>
          <a:noFill/>
          <a:ln w="6350" cap="flat" cmpd="sng" algn="ctr">
            <a:solidFill>
              <a:srgbClr val="29292F"/>
            </a:solidFill>
            <a:prstDash val="solid"/>
            <a:miter lim="800000"/>
            <a:tailEnd type="none"/>
          </a:ln>
          <a:effectLst/>
        </p:spPr>
      </p:cxnSp>
      <p:sp>
        <p:nvSpPr>
          <p:cNvPr id="36" name="Прямоугольник 35"/>
          <p:cNvSpPr/>
          <p:nvPr/>
        </p:nvSpPr>
        <p:spPr>
          <a:xfrm>
            <a:off x="4372995" y="3506120"/>
            <a:ext cx="45719" cy="123561"/>
          </a:xfrm>
          <a:prstGeom prst="rect">
            <a:avLst/>
          </a:prstGeom>
          <a:gradFill rotWithShape="1">
            <a:gsLst>
              <a:gs pos="0">
                <a:srgbClr val="1E3B80">
                  <a:satMod val="103000"/>
                  <a:lumMod val="102000"/>
                  <a:tint val="94000"/>
                </a:srgbClr>
              </a:gs>
              <a:gs pos="50000">
                <a:srgbClr val="1E3B80">
                  <a:satMod val="110000"/>
                  <a:lumMod val="100000"/>
                  <a:shade val="100000"/>
                </a:srgbClr>
              </a:gs>
              <a:gs pos="100000">
                <a:srgbClr val="1E3B80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5189040" y="3506119"/>
            <a:ext cx="45719" cy="123561"/>
          </a:xfrm>
          <a:prstGeom prst="rect">
            <a:avLst/>
          </a:prstGeom>
          <a:gradFill rotWithShape="1">
            <a:gsLst>
              <a:gs pos="0">
                <a:srgbClr val="1E3B80">
                  <a:satMod val="103000"/>
                  <a:lumMod val="102000"/>
                  <a:tint val="94000"/>
                </a:srgbClr>
              </a:gs>
              <a:gs pos="50000">
                <a:srgbClr val="1E3B80">
                  <a:satMod val="110000"/>
                  <a:lumMod val="100000"/>
                  <a:shade val="100000"/>
                </a:srgbClr>
              </a:gs>
              <a:gs pos="100000">
                <a:srgbClr val="1E3B80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026357" y="3509294"/>
            <a:ext cx="45719" cy="123561"/>
          </a:xfrm>
          <a:prstGeom prst="rect">
            <a:avLst/>
          </a:prstGeom>
          <a:gradFill rotWithShape="1">
            <a:gsLst>
              <a:gs pos="0">
                <a:srgbClr val="1E3B80">
                  <a:satMod val="103000"/>
                  <a:lumMod val="102000"/>
                  <a:tint val="94000"/>
                </a:srgbClr>
              </a:gs>
              <a:gs pos="50000">
                <a:srgbClr val="1E3B80">
                  <a:satMod val="110000"/>
                  <a:lumMod val="100000"/>
                  <a:shade val="100000"/>
                </a:srgbClr>
              </a:gs>
              <a:gs pos="100000">
                <a:srgbClr val="1E3B80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886830" y="3509294"/>
            <a:ext cx="45719" cy="123561"/>
          </a:xfrm>
          <a:prstGeom prst="rect">
            <a:avLst/>
          </a:prstGeom>
          <a:gradFill rotWithShape="1">
            <a:gsLst>
              <a:gs pos="0">
                <a:srgbClr val="1E3B80">
                  <a:satMod val="103000"/>
                  <a:lumMod val="102000"/>
                  <a:tint val="94000"/>
                </a:srgbClr>
              </a:gs>
              <a:gs pos="50000">
                <a:srgbClr val="1E3B80">
                  <a:satMod val="110000"/>
                  <a:lumMod val="100000"/>
                  <a:shade val="100000"/>
                </a:srgbClr>
              </a:gs>
              <a:gs pos="100000">
                <a:srgbClr val="1E3B80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028251" y="3192894"/>
            <a:ext cx="64769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~ </a:t>
            </a: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срок поставки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_1</a:t>
            </a:r>
            <a:endParaRPr kumimoji="0" lang="ru-RU" sz="9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84811" y="3198547"/>
            <a:ext cx="65417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~ </a:t>
            </a: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срок поставки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_2</a:t>
            </a:r>
            <a:endParaRPr kumimoji="0" lang="ru-RU" sz="9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641953" y="3197716"/>
            <a:ext cx="69442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~ </a:t>
            </a: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срок поставки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_3</a:t>
            </a:r>
            <a:endParaRPr kumimoji="0" lang="ru-RU" sz="9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505190" y="3203369"/>
            <a:ext cx="687545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~ </a:t>
            </a: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срок поставки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_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</a:t>
            </a:r>
            <a:endParaRPr kumimoji="0" lang="ru-RU" sz="9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44" name="Прямая со стрелкой 43"/>
          <p:cNvCxnSpPr/>
          <p:nvPr/>
        </p:nvCxnSpPr>
        <p:spPr>
          <a:xfrm flipH="1">
            <a:off x="2688400" y="1988739"/>
            <a:ext cx="1" cy="1550882"/>
          </a:xfrm>
          <a:prstGeom prst="straightConnector1">
            <a:avLst/>
          </a:prstGeom>
          <a:noFill/>
          <a:ln w="19050" cap="flat" cmpd="sng" algn="ctr">
            <a:solidFill>
              <a:srgbClr val="4391CB"/>
            </a:solidFill>
            <a:prstDash val="solid"/>
            <a:miter lim="800000"/>
            <a:tailEnd type="stealth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2382621" y="2124770"/>
            <a:ext cx="628650" cy="138499"/>
          </a:xfrm>
          <a:prstGeom prst="rect">
            <a:avLst/>
          </a:prstGeom>
          <a:solidFill>
            <a:sysClr val="window" lastClr="FFFFFF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Контракт</a:t>
            </a:r>
          </a:p>
        </p:txBody>
      </p:sp>
      <p:cxnSp>
        <p:nvCxnSpPr>
          <p:cNvPr id="46" name="Прямая со стрелкой 45"/>
          <p:cNvCxnSpPr/>
          <p:nvPr/>
        </p:nvCxnSpPr>
        <p:spPr>
          <a:xfrm>
            <a:off x="4212400" y="3714242"/>
            <a:ext cx="398641" cy="0"/>
          </a:xfrm>
          <a:prstGeom prst="straightConnector1">
            <a:avLst/>
          </a:prstGeom>
          <a:noFill/>
          <a:ln w="19050" cap="flat" cmpd="sng" algn="ctr">
            <a:solidFill>
              <a:srgbClr val="1FC3A3"/>
            </a:solidFill>
            <a:prstDash val="solid"/>
            <a:miter lim="800000"/>
            <a:headEnd type="stealth"/>
            <a:tailEnd type="stealth"/>
          </a:ln>
          <a:effectLst/>
        </p:spPr>
      </p:cxnSp>
      <p:cxnSp>
        <p:nvCxnSpPr>
          <p:cNvPr id="47" name="Прямая со стрелкой 46"/>
          <p:cNvCxnSpPr/>
          <p:nvPr/>
        </p:nvCxnSpPr>
        <p:spPr>
          <a:xfrm>
            <a:off x="5017326" y="3714226"/>
            <a:ext cx="398641" cy="0"/>
          </a:xfrm>
          <a:prstGeom prst="straightConnector1">
            <a:avLst/>
          </a:prstGeom>
          <a:noFill/>
          <a:ln w="19050" cap="flat" cmpd="sng" algn="ctr">
            <a:solidFill>
              <a:srgbClr val="1FC3A3"/>
            </a:solidFill>
            <a:prstDash val="solid"/>
            <a:miter lim="800000"/>
            <a:headEnd type="stealth"/>
            <a:tailEnd type="stealth"/>
          </a:ln>
          <a:effectLst/>
        </p:spPr>
      </p:cxnSp>
      <p:cxnSp>
        <p:nvCxnSpPr>
          <p:cNvPr id="48" name="Прямая со стрелкой 47"/>
          <p:cNvCxnSpPr/>
          <p:nvPr/>
        </p:nvCxnSpPr>
        <p:spPr>
          <a:xfrm>
            <a:off x="5868525" y="3725630"/>
            <a:ext cx="398641" cy="0"/>
          </a:xfrm>
          <a:prstGeom prst="straightConnector1">
            <a:avLst/>
          </a:prstGeom>
          <a:noFill/>
          <a:ln w="19050" cap="flat" cmpd="sng" algn="ctr">
            <a:solidFill>
              <a:srgbClr val="1FC3A3"/>
            </a:solidFill>
            <a:prstDash val="solid"/>
            <a:miter lim="800000"/>
            <a:headEnd type="stealth"/>
            <a:tailEnd type="stealth"/>
          </a:ln>
          <a:effectLst/>
        </p:spPr>
      </p:cxnSp>
      <p:cxnSp>
        <p:nvCxnSpPr>
          <p:cNvPr id="49" name="Прямая со стрелкой 48"/>
          <p:cNvCxnSpPr/>
          <p:nvPr/>
        </p:nvCxnSpPr>
        <p:spPr>
          <a:xfrm>
            <a:off x="6716323" y="3725614"/>
            <a:ext cx="398641" cy="0"/>
          </a:xfrm>
          <a:prstGeom prst="straightConnector1">
            <a:avLst/>
          </a:prstGeom>
          <a:noFill/>
          <a:ln w="19050" cap="flat" cmpd="sng" algn="ctr">
            <a:solidFill>
              <a:srgbClr val="1FC3A3"/>
            </a:solidFill>
            <a:prstDash val="solid"/>
            <a:miter lim="800000"/>
            <a:headEnd type="stealth"/>
            <a:tailEnd type="stealth"/>
          </a:ln>
          <a:effectLst/>
        </p:spPr>
      </p:cxnSp>
      <p:sp>
        <p:nvSpPr>
          <p:cNvPr id="50" name="Дуга 49"/>
          <p:cNvSpPr/>
          <p:nvPr/>
        </p:nvSpPr>
        <p:spPr>
          <a:xfrm rot="10800000">
            <a:off x="2676842" y="3329254"/>
            <a:ext cx="3438023" cy="468381"/>
          </a:xfrm>
          <a:prstGeom prst="arc">
            <a:avLst>
              <a:gd name="adj1" fmla="val 16225796"/>
              <a:gd name="adj2" fmla="val 0"/>
            </a:avLst>
          </a:prstGeom>
          <a:noFill/>
          <a:ln w="19050" cap="flat" cmpd="sng" algn="ctr">
            <a:solidFill>
              <a:srgbClr val="4391CB"/>
            </a:solidFill>
            <a:prstDash val="solid"/>
            <a:miter lim="800000"/>
            <a:headEnd type="stealth"/>
            <a:tailEnd type="none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29292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1" name="Дуга 50"/>
          <p:cNvSpPr/>
          <p:nvPr/>
        </p:nvSpPr>
        <p:spPr>
          <a:xfrm rot="10800000">
            <a:off x="2699012" y="3329253"/>
            <a:ext cx="5062037" cy="568493"/>
          </a:xfrm>
          <a:prstGeom prst="arc">
            <a:avLst>
              <a:gd name="adj1" fmla="val 16225796"/>
              <a:gd name="adj2" fmla="val 0"/>
            </a:avLst>
          </a:prstGeom>
          <a:noFill/>
          <a:ln w="19050" cap="flat" cmpd="sng" algn="ctr">
            <a:solidFill>
              <a:srgbClr val="4391CB"/>
            </a:solidFill>
            <a:prstDash val="solid"/>
            <a:miter lim="800000"/>
            <a:headEnd type="stealth"/>
            <a:tailEnd type="none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29292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2" name="Дуга 51"/>
          <p:cNvSpPr/>
          <p:nvPr/>
        </p:nvSpPr>
        <p:spPr>
          <a:xfrm rot="10800000">
            <a:off x="2676841" y="3229759"/>
            <a:ext cx="6729858" cy="771544"/>
          </a:xfrm>
          <a:prstGeom prst="arc">
            <a:avLst>
              <a:gd name="adj1" fmla="val 16225796"/>
              <a:gd name="adj2" fmla="val 0"/>
            </a:avLst>
          </a:prstGeom>
          <a:noFill/>
          <a:ln w="19050" cap="flat" cmpd="sng" algn="ctr">
            <a:solidFill>
              <a:srgbClr val="4391CB"/>
            </a:solidFill>
            <a:prstDash val="solid"/>
            <a:miter lim="800000"/>
            <a:headEnd type="stealth"/>
            <a:tailEnd type="none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29292F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53" name="Дуга 52"/>
          <p:cNvSpPr/>
          <p:nvPr/>
        </p:nvSpPr>
        <p:spPr>
          <a:xfrm rot="10800000">
            <a:off x="2692076" y="3182153"/>
            <a:ext cx="8441823" cy="926599"/>
          </a:xfrm>
          <a:prstGeom prst="arc">
            <a:avLst>
              <a:gd name="adj1" fmla="val 16225796"/>
              <a:gd name="adj2" fmla="val 0"/>
            </a:avLst>
          </a:prstGeom>
          <a:noFill/>
          <a:ln w="19050" cap="flat" cmpd="sng" algn="ctr">
            <a:solidFill>
              <a:srgbClr val="4391CB"/>
            </a:solidFill>
            <a:prstDash val="solid"/>
            <a:miter lim="800000"/>
            <a:headEnd type="stealth"/>
            <a:tailEnd type="none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29292F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cxnSp>
        <p:nvCxnSpPr>
          <p:cNvPr id="54" name="Прямая соединительная линия 53"/>
          <p:cNvCxnSpPr/>
          <p:nvPr/>
        </p:nvCxnSpPr>
        <p:spPr>
          <a:xfrm>
            <a:off x="4395853" y="3589781"/>
            <a:ext cx="0" cy="200868"/>
          </a:xfrm>
          <a:prstGeom prst="line">
            <a:avLst/>
          </a:prstGeom>
          <a:noFill/>
          <a:ln w="19050" cap="flat" cmpd="sng" algn="ctr">
            <a:solidFill>
              <a:srgbClr val="1E3B80"/>
            </a:solidFill>
            <a:prstDash val="sysDot"/>
            <a:miter lim="800000"/>
          </a:ln>
          <a:effectLst/>
        </p:spPr>
      </p:cxnSp>
      <p:cxnSp>
        <p:nvCxnSpPr>
          <p:cNvPr id="55" name="Прямая соединительная линия 54"/>
          <p:cNvCxnSpPr/>
          <p:nvPr/>
        </p:nvCxnSpPr>
        <p:spPr>
          <a:xfrm>
            <a:off x="5211899" y="3591154"/>
            <a:ext cx="0" cy="302055"/>
          </a:xfrm>
          <a:prstGeom prst="line">
            <a:avLst/>
          </a:prstGeom>
          <a:noFill/>
          <a:ln w="19050" cap="flat" cmpd="sng" algn="ctr">
            <a:solidFill>
              <a:srgbClr val="1E3B80"/>
            </a:solidFill>
            <a:prstDash val="sysDot"/>
            <a:miter lim="800000"/>
          </a:ln>
          <a:effectLst/>
        </p:spPr>
      </p:cxnSp>
      <p:cxnSp>
        <p:nvCxnSpPr>
          <p:cNvPr id="56" name="Прямая соединительная линия 55"/>
          <p:cNvCxnSpPr/>
          <p:nvPr/>
        </p:nvCxnSpPr>
        <p:spPr>
          <a:xfrm>
            <a:off x="6049216" y="3588827"/>
            <a:ext cx="0" cy="415310"/>
          </a:xfrm>
          <a:prstGeom prst="line">
            <a:avLst/>
          </a:prstGeom>
          <a:noFill/>
          <a:ln w="19050" cap="flat" cmpd="sng" algn="ctr">
            <a:solidFill>
              <a:srgbClr val="1E3B80"/>
            </a:solidFill>
            <a:prstDash val="sysDot"/>
            <a:miter lim="800000"/>
          </a:ln>
          <a:effectLst/>
        </p:spPr>
      </p:cxnSp>
      <p:cxnSp>
        <p:nvCxnSpPr>
          <p:cNvPr id="57" name="Прямая соединительная линия 56"/>
          <p:cNvCxnSpPr/>
          <p:nvPr/>
        </p:nvCxnSpPr>
        <p:spPr>
          <a:xfrm>
            <a:off x="6909689" y="3663879"/>
            <a:ext cx="0" cy="432174"/>
          </a:xfrm>
          <a:prstGeom prst="line">
            <a:avLst/>
          </a:prstGeom>
          <a:noFill/>
          <a:ln w="19050" cap="flat" cmpd="sng" algn="ctr">
            <a:solidFill>
              <a:srgbClr val="1E3B80"/>
            </a:solidFill>
            <a:prstDash val="sysDot"/>
            <a:miter lim="800000"/>
          </a:ln>
          <a:effectLst/>
        </p:spPr>
      </p:cxnSp>
      <p:sp>
        <p:nvSpPr>
          <p:cNvPr id="58" name="TextBox 57"/>
          <p:cNvSpPr txBox="1"/>
          <p:nvPr/>
        </p:nvSpPr>
        <p:spPr>
          <a:xfrm>
            <a:off x="5717030" y="4418236"/>
            <a:ext cx="270283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Приведение сроков поставки в соответствии с контрактом/применение формулы цены</a:t>
            </a:r>
          </a:p>
        </p:txBody>
      </p:sp>
      <p:sp>
        <p:nvSpPr>
          <p:cNvPr id="59" name="Левая фигурная скобка 58"/>
          <p:cNvSpPr/>
          <p:nvPr/>
        </p:nvSpPr>
        <p:spPr>
          <a:xfrm rot="16200000">
            <a:off x="1957195" y="3187523"/>
            <a:ext cx="166110" cy="1124562"/>
          </a:xfrm>
          <a:prstGeom prst="leftBrace">
            <a:avLst/>
          </a:prstGeom>
          <a:noFill/>
          <a:ln w="19050" cap="flat" cmpd="sng" algn="ctr">
            <a:solidFill>
              <a:srgbClr val="4391CB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29292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cxnSp>
        <p:nvCxnSpPr>
          <p:cNvPr id="60" name="Прямая со стрелкой 59"/>
          <p:cNvCxnSpPr/>
          <p:nvPr/>
        </p:nvCxnSpPr>
        <p:spPr>
          <a:xfrm>
            <a:off x="4468781" y="3823532"/>
            <a:ext cx="1693069" cy="548537"/>
          </a:xfrm>
          <a:prstGeom prst="straightConnector1">
            <a:avLst/>
          </a:prstGeom>
          <a:noFill/>
          <a:ln w="6350" cap="flat" cmpd="sng" algn="ctr">
            <a:solidFill>
              <a:srgbClr val="29292F"/>
            </a:solidFill>
            <a:prstDash val="solid"/>
            <a:miter lim="800000"/>
            <a:tailEnd type="none"/>
          </a:ln>
          <a:effectLst/>
        </p:spPr>
      </p:cxnSp>
      <p:cxnSp>
        <p:nvCxnSpPr>
          <p:cNvPr id="61" name="Прямая со стрелкой 60"/>
          <p:cNvCxnSpPr/>
          <p:nvPr/>
        </p:nvCxnSpPr>
        <p:spPr>
          <a:xfrm flipV="1">
            <a:off x="6161850" y="3797637"/>
            <a:ext cx="724980" cy="574432"/>
          </a:xfrm>
          <a:prstGeom prst="straightConnector1">
            <a:avLst/>
          </a:prstGeom>
          <a:noFill/>
          <a:ln w="6350" cap="flat" cmpd="sng" algn="ctr">
            <a:solidFill>
              <a:srgbClr val="29292F"/>
            </a:solidFill>
            <a:prstDash val="solid"/>
            <a:miter lim="800000"/>
            <a:tailEnd type="none"/>
          </a:ln>
          <a:effectLst/>
        </p:spPr>
      </p:cxnSp>
      <p:cxnSp>
        <p:nvCxnSpPr>
          <p:cNvPr id="62" name="Прямая соединительная линия 61"/>
          <p:cNvCxnSpPr/>
          <p:nvPr/>
        </p:nvCxnSpPr>
        <p:spPr>
          <a:xfrm>
            <a:off x="2040250" y="4441070"/>
            <a:ext cx="0" cy="1085850"/>
          </a:xfrm>
          <a:prstGeom prst="line">
            <a:avLst/>
          </a:prstGeom>
          <a:noFill/>
          <a:ln w="19050" cap="flat" cmpd="sng" algn="ctr">
            <a:solidFill>
              <a:srgbClr val="4391CB"/>
            </a:solidFill>
            <a:prstDash val="solid"/>
            <a:miter lim="800000"/>
          </a:ln>
          <a:effectLst/>
        </p:spPr>
      </p:cxnSp>
      <p:graphicFrame>
        <p:nvGraphicFramePr>
          <p:cNvPr id="63" name="Таблица 6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059443"/>
              </p:ext>
            </p:extLst>
          </p:nvPr>
        </p:nvGraphicFramePr>
        <p:xfrm>
          <a:off x="2129600" y="4533159"/>
          <a:ext cx="3144516" cy="1118235"/>
        </p:xfrm>
        <a:graphic>
          <a:graphicData uri="http://schemas.openxmlformats.org/drawingml/2006/table">
            <a:tbl>
              <a:tblPr/>
              <a:tblGrid>
                <a:gridCol w="31445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266700">
                <a:tc>
                  <a:txBody>
                    <a:bodyPr/>
                    <a:lstStyle>
                      <a:lvl1pPr marL="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1pPr>
                      <a:lvl2pPr marL="451177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2pPr>
                      <a:lvl3pPr marL="902406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3pPr>
                      <a:lvl4pPr marL="1353615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4pPr>
                      <a:lvl5pPr marL="18048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5pPr>
                      <a:lvl6pPr marL="22560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6pPr>
                      <a:lvl7pPr marL="2707229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7pPr>
                      <a:lvl8pPr marL="315843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8pPr>
                      <a:lvl9pPr marL="3609633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9pPr>
                    </a:lstStyle>
                    <a:p>
                      <a:pPr algn="l" fontAlgn="ctr"/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привлечение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поставщиков 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к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контрактным 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переговорам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6700">
                <a:tc>
                  <a:txBody>
                    <a:bodyPr/>
                    <a:lstStyle>
                      <a:lvl1pPr marL="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1pPr>
                      <a:lvl2pPr marL="451177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2pPr>
                      <a:lvl3pPr marL="902406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3pPr>
                      <a:lvl4pPr marL="1353615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4pPr>
                      <a:lvl5pPr marL="18048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5pPr>
                      <a:lvl6pPr marL="22560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6pPr>
                      <a:lvl7pPr marL="2707229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7pPr>
                      <a:lvl8pPr marL="315843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8pPr>
                      <a:lvl9pPr marL="3609633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9pPr>
                    </a:lstStyle>
                    <a:p>
                      <a:pPr algn="l" fontAlgn="ctr"/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согласование перечня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поставщиков 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в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контрактных приложениях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6700">
                <a:tc>
                  <a:txBody>
                    <a:bodyPr/>
                    <a:lstStyle>
                      <a:lvl1pPr marL="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1pPr>
                      <a:lvl2pPr marL="451177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2pPr>
                      <a:lvl3pPr marL="902406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3pPr>
                      <a:lvl4pPr marL="1353615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4pPr>
                      <a:lvl5pPr marL="18048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5pPr>
                      <a:lvl6pPr marL="22560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6pPr>
                      <a:lvl7pPr marL="2707229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7pPr>
                      <a:lvl8pPr marL="315843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8pPr>
                      <a:lvl9pPr marL="3609633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9pPr>
                    </a:lstStyle>
                    <a:p>
                      <a:pPr marL="0" algn="l" defTabSz="430134" rtl="0" eaLnBrk="1" fontAlgn="ctr" latinLnBrk="0" hangingPunct="1"/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предоставление ИДП на стадии "П" для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получения лицензии</a:t>
                      </a:r>
                      <a:endParaRPr lang="ru-RU" sz="900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66700">
                <a:tc>
                  <a:txBody>
                    <a:bodyPr/>
                    <a:lstStyle>
                      <a:lvl1pPr marL="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1pPr>
                      <a:lvl2pPr marL="451177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2pPr>
                      <a:lvl3pPr marL="902406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3pPr>
                      <a:lvl4pPr marL="1353615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4pPr>
                      <a:lvl5pPr marL="18048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5pPr>
                      <a:lvl6pPr marL="2256014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6pPr>
                      <a:lvl7pPr marL="2707229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7pPr>
                      <a:lvl8pPr marL="3158430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8pPr>
                      <a:lvl9pPr marL="3609633" algn="l" defTabSz="902406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Roboto"/>
                        </a:defRPr>
                      </a:lvl9pPr>
                    </a:lstStyle>
                    <a:p>
                      <a:pPr algn="l" fontAlgn="ctr"/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формирование 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контракта </a:t>
                      </a:r>
                      <a:r>
                        <a:rPr lang="ru-RU" sz="9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с учетом фактической стоимости основного технологического оборудования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cxnSp>
        <p:nvCxnSpPr>
          <p:cNvPr id="64" name="Прямая соединительная линия 63"/>
          <p:cNvCxnSpPr/>
          <p:nvPr/>
        </p:nvCxnSpPr>
        <p:spPr>
          <a:xfrm>
            <a:off x="2042889" y="4666496"/>
            <a:ext cx="66387" cy="0"/>
          </a:xfrm>
          <a:prstGeom prst="line">
            <a:avLst/>
          </a:prstGeom>
          <a:noFill/>
          <a:ln w="19050" cap="flat" cmpd="sng" algn="ctr">
            <a:solidFill>
              <a:srgbClr val="4391CB"/>
            </a:solidFill>
            <a:prstDash val="solid"/>
            <a:miter lim="800000"/>
          </a:ln>
          <a:effectLst/>
        </p:spPr>
      </p:cxnSp>
      <p:cxnSp>
        <p:nvCxnSpPr>
          <p:cNvPr id="65" name="Прямая соединительная линия 64"/>
          <p:cNvCxnSpPr/>
          <p:nvPr/>
        </p:nvCxnSpPr>
        <p:spPr>
          <a:xfrm>
            <a:off x="2043361" y="4954627"/>
            <a:ext cx="66387" cy="0"/>
          </a:xfrm>
          <a:prstGeom prst="line">
            <a:avLst/>
          </a:prstGeom>
          <a:noFill/>
          <a:ln w="19050" cap="flat" cmpd="sng" algn="ctr">
            <a:solidFill>
              <a:srgbClr val="4391CB"/>
            </a:solidFill>
            <a:prstDash val="solid"/>
            <a:miter lim="800000"/>
          </a:ln>
          <a:effectLst/>
        </p:spPr>
      </p:cxnSp>
      <p:cxnSp>
        <p:nvCxnSpPr>
          <p:cNvPr id="66" name="Прямая соединительная линия 65"/>
          <p:cNvCxnSpPr/>
          <p:nvPr/>
        </p:nvCxnSpPr>
        <p:spPr>
          <a:xfrm>
            <a:off x="2043361" y="5214184"/>
            <a:ext cx="66387" cy="0"/>
          </a:xfrm>
          <a:prstGeom prst="line">
            <a:avLst/>
          </a:prstGeom>
          <a:noFill/>
          <a:ln w="19050" cap="flat" cmpd="sng" algn="ctr">
            <a:solidFill>
              <a:srgbClr val="4391CB"/>
            </a:solidFill>
            <a:prstDash val="solid"/>
            <a:miter lim="800000"/>
          </a:ln>
          <a:effectLst/>
        </p:spPr>
      </p:cxnSp>
      <p:cxnSp>
        <p:nvCxnSpPr>
          <p:cNvPr id="67" name="Прямая соединительная линия 66"/>
          <p:cNvCxnSpPr/>
          <p:nvPr/>
        </p:nvCxnSpPr>
        <p:spPr>
          <a:xfrm>
            <a:off x="2043834" y="5517397"/>
            <a:ext cx="66387" cy="0"/>
          </a:xfrm>
          <a:prstGeom prst="line">
            <a:avLst/>
          </a:prstGeom>
          <a:noFill/>
          <a:ln w="19050" cap="flat" cmpd="sng" algn="ctr">
            <a:solidFill>
              <a:srgbClr val="4391CB"/>
            </a:solidFill>
            <a:prstDash val="solid"/>
            <a:miter lim="800000"/>
          </a:ln>
          <a:effectLst/>
        </p:spPr>
      </p:cxnSp>
      <p:grpSp>
        <p:nvGrpSpPr>
          <p:cNvPr id="68" name="Группа 67"/>
          <p:cNvGrpSpPr/>
          <p:nvPr/>
        </p:nvGrpSpPr>
        <p:grpSpPr>
          <a:xfrm>
            <a:off x="1499108" y="4764648"/>
            <a:ext cx="382679" cy="353135"/>
            <a:chOff x="3761821" y="2184128"/>
            <a:chExt cx="382679" cy="353135"/>
          </a:xfrm>
        </p:grpSpPr>
        <p:sp>
          <p:nvSpPr>
            <p:cNvPr id="69" name="Плюс 68"/>
            <p:cNvSpPr/>
            <p:nvPr/>
          </p:nvSpPr>
          <p:spPr>
            <a:xfrm>
              <a:off x="3808450" y="2231315"/>
              <a:ext cx="287338" cy="258762"/>
            </a:xfrm>
            <a:prstGeom prst="mathPlus">
              <a:avLst/>
            </a:prstGeom>
            <a:gradFill rotWithShape="1">
              <a:gsLst>
                <a:gs pos="0">
                  <a:srgbClr val="1FC3A3">
                    <a:lumMod val="110000"/>
                    <a:satMod val="105000"/>
                    <a:tint val="67000"/>
                  </a:srgbClr>
                </a:gs>
                <a:gs pos="50000">
                  <a:srgbClr val="1FC3A3">
                    <a:lumMod val="105000"/>
                    <a:satMod val="103000"/>
                    <a:tint val="73000"/>
                  </a:srgbClr>
                </a:gs>
                <a:gs pos="100000">
                  <a:srgbClr val="1FC3A3">
                    <a:lumMod val="105000"/>
                    <a:satMod val="109000"/>
                    <a:tint val="81000"/>
                  </a:srgbClr>
                </a:gs>
              </a:gsLst>
              <a:lin ang="5400000" scaled="0"/>
            </a:gradFill>
            <a:ln w="6350" cap="flat" cmpd="sng" algn="ctr">
              <a:solidFill>
                <a:srgbClr val="1FC3A3"/>
              </a:solidFill>
              <a:prstDash val="solid"/>
              <a:miter lim="800000"/>
            </a:ln>
            <a:effectLst/>
          </p:spPr>
          <p:txBody>
            <a:bodyPr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70" name="Овал 69"/>
            <p:cNvSpPr/>
            <p:nvPr/>
          </p:nvSpPr>
          <p:spPr>
            <a:xfrm>
              <a:off x="3761821" y="2184128"/>
              <a:ext cx="382679" cy="353135"/>
            </a:xfrm>
            <a:prstGeom prst="ellipse">
              <a:avLst/>
            </a:prstGeom>
            <a:noFill/>
            <a:ln w="12700" cap="flat" cmpd="sng" algn="ctr">
              <a:solidFill>
                <a:srgbClr val="4391CB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</p:grpSp>
      <p:cxnSp>
        <p:nvCxnSpPr>
          <p:cNvPr id="71" name="Прямая соединительная линия 70"/>
          <p:cNvCxnSpPr/>
          <p:nvPr/>
        </p:nvCxnSpPr>
        <p:spPr>
          <a:xfrm>
            <a:off x="1444301" y="2771883"/>
            <a:ext cx="6057293" cy="0"/>
          </a:xfrm>
          <a:prstGeom prst="line">
            <a:avLst/>
          </a:prstGeom>
          <a:noFill/>
          <a:ln w="6350" cap="flat" cmpd="sng" algn="ctr">
            <a:solidFill>
              <a:srgbClr val="29292F">
                <a:alpha val="40000"/>
              </a:srgbClr>
            </a:solidFill>
            <a:prstDash val="solid"/>
            <a:miter lim="800000"/>
            <a:tailEnd type="arrow"/>
          </a:ln>
          <a:effectLst/>
        </p:spPr>
      </p:cxnSp>
      <p:cxnSp>
        <p:nvCxnSpPr>
          <p:cNvPr id="72" name="Прямая соединительная линия 71"/>
          <p:cNvCxnSpPr/>
          <p:nvPr/>
        </p:nvCxnSpPr>
        <p:spPr>
          <a:xfrm flipH="1">
            <a:off x="1640650" y="2756208"/>
            <a:ext cx="1" cy="56113"/>
          </a:xfrm>
          <a:prstGeom prst="line">
            <a:avLst/>
          </a:prstGeom>
          <a:noFill/>
          <a:ln w="6350" cap="flat" cmpd="sng" algn="ctr">
            <a:solidFill>
              <a:srgbClr val="29292F">
                <a:alpha val="40000"/>
              </a:srgbClr>
            </a:solidFill>
            <a:prstDash val="solid"/>
            <a:miter lim="800000"/>
          </a:ln>
          <a:effectLst/>
        </p:spPr>
      </p:cxnSp>
      <p:cxnSp>
        <p:nvCxnSpPr>
          <p:cNvPr id="73" name="Прямая соединительная линия 72"/>
          <p:cNvCxnSpPr/>
          <p:nvPr/>
        </p:nvCxnSpPr>
        <p:spPr>
          <a:xfrm flipH="1">
            <a:off x="2349309" y="2743826"/>
            <a:ext cx="1" cy="56113"/>
          </a:xfrm>
          <a:prstGeom prst="line">
            <a:avLst/>
          </a:prstGeom>
          <a:noFill/>
          <a:ln w="6350" cap="flat" cmpd="sng" algn="ctr">
            <a:solidFill>
              <a:srgbClr val="29292F">
                <a:alpha val="40000"/>
              </a:srgbClr>
            </a:solidFill>
            <a:prstDash val="solid"/>
            <a:miter lim="800000"/>
          </a:ln>
          <a:effectLst/>
        </p:spPr>
      </p:cxnSp>
      <p:cxnSp>
        <p:nvCxnSpPr>
          <p:cNvPr id="74" name="Прямая соединительная линия 73"/>
          <p:cNvCxnSpPr/>
          <p:nvPr/>
        </p:nvCxnSpPr>
        <p:spPr>
          <a:xfrm flipH="1">
            <a:off x="3086393" y="2741700"/>
            <a:ext cx="1" cy="56113"/>
          </a:xfrm>
          <a:prstGeom prst="line">
            <a:avLst/>
          </a:prstGeom>
          <a:noFill/>
          <a:ln w="6350" cap="flat" cmpd="sng" algn="ctr">
            <a:solidFill>
              <a:srgbClr val="29292F">
                <a:alpha val="40000"/>
              </a:srgbClr>
            </a:solidFill>
            <a:prstDash val="solid"/>
            <a:miter lim="800000"/>
          </a:ln>
          <a:effectLst/>
        </p:spPr>
      </p:cxnSp>
      <p:cxnSp>
        <p:nvCxnSpPr>
          <p:cNvPr id="75" name="Прямая соединительная линия 74"/>
          <p:cNvCxnSpPr/>
          <p:nvPr/>
        </p:nvCxnSpPr>
        <p:spPr>
          <a:xfrm flipH="1">
            <a:off x="3842043" y="2742564"/>
            <a:ext cx="1" cy="56113"/>
          </a:xfrm>
          <a:prstGeom prst="line">
            <a:avLst/>
          </a:prstGeom>
          <a:noFill/>
          <a:ln w="6350" cap="flat" cmpd="sng" algn="ctr">
            <a:solidFill>
              <a:srgbClr val="29292F">
                <a:alpha val="40000"/>
              </a:srgbClr>
            </a:solidFill>
            <a:prstDash val="solid"/>
            <a:miter lim="800000"/>
          </a:ln>
          <a:effectLst/>
        </p:spPr>
      </p:cxnSp>
      <p:cxnSp>
        <p:nvCxnSpPr>
          <p:cNvPr id="76" name="Прямая соединительная линия 75"/>
          <p:cNvCxnSpPr/>
          <p:nvPr/>
        </p:nvCxnSpPr>
        <p:spPr>
          <a:xfrm flipH="1">
            <a:off x="4550702" y="2738728"/>
            <a:ext cx="1" cy="56113"/>
          </a:xfrm>
          <a:prstGeom prst="line">
            <a:avLst/>
          </a:prstGeom>
          <a:noFill/>
          <a:ln w="6350" cap="flat" cmpd="sng" algn="ctr">
            <a:solidFill>
              <a:srgbClr val="29292F">
                <a:alpha val="40000"/>
              </a:srgbClr>
            </a:solidFill>
            <a:prstDash val="solid"/>
            <a:miter lim="800000"/>
          </a:ln>
          <a:effectLst/>
        </p:spPr>
      </p:cxnSp>
      <p:cxnSp>
        <p:nvCxnSpPr>
          <p:cNvPr id="77" name="Прямая соединительная линия 76"/>
          <p:cNvCxnSpPr/>
          <p:nvPr/>
        </p:nvCxnSpPr>
        <p:spPr>
          <a:xfrm flipH="1">
            <a:off x="5287786" y="2736602"/>
            <a:ext cx="1" cy="56113"/>
          </a:xfrm>
          <a:prstGeom prst="line">
            <a:avLst/>
          </a:prstGeom>
          <a:noFill/>
          <a:ln w="6350" cap="flat" cmpd="sng" algn="ctr">
            <a:solidFill>
              <a:srgbClr val="29292F">
                <a:alpha val="40000"/>
              </a:srgbClr>
            </a:solidFill>
            <a:prstDash val="solid"/>
            <a:miter lim="800000"/>
          </a:ln>
          <a:effectLst/>
        </p:spPr>
      </p:cxnSp>
      <p:cxnSp>
        <p:nvCxnSpPr>
          <p:cNvPr id="78" name="Прямая соединительная линия 77"/>
          <p:cNvCxnSpPr/>
          <p:nvPr/>
        </p:nvCxnSpPr>
        <p:spPr>
          <a:xfrm flipH="1">
            <a:off x="5991399" y="2748526"/>
            <a:ext cx="1" cy="56113"/>
          </a:xfrm>
          <a:prstGeom prst="line">
            <a:avLst/>
          </a:prstGeom>
          <a:noFill/>
          <a:ln w="6350" cap="flat" cmpd="sng" algn="ctr">
            <a:solidFill>
              <a:srgbClr val="29292F">
                <a:alpha val="40000"/>
              </a:srgbClr>
            </a:solidFill>
            <a:prstDash val="solid"/>
            <a:miter lim="800000"/>
          </a:ln>
          <a:effectLst/>
        </p:spPr>
      </p:cxnSp>
      <p:cxnSp>
        <p:nvCxnSpPr>
          <p:cNvPr id="79" name="Прямая соединительная линия 78"/>
          <p:cNvCxnSpPr/>
          <p:nvPr/>
        </p:nvCxnSpPr>
        <p:spPr>
          <a:xfrm flipH="1">
            <a:off x="6700058" y="2744690"/>
            <a:ext cx="1" cy="56113"/>
          </a:xfrm>
          <a:prstGeom prst="line">
            <a:avLst/>
          </a:prstGeom>
          <a:noFill/>
          <a:ln w="6350" cap="flat" cmpd="sng" algn="ctr">
            <a:solidFill>
              <a:srgbClr val="29292F">
                <a:alpha val="40000"/>
              </a:srgbClr>
            </a:solidFill>
            <a:prstDash val="solid"/>
            <a:miter lim="800000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7685254" y="2512698"/>
            <a:ext cx="877491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Шкала времени</a:t>
            </a:r>
          </a:p>
        </p:txBody>
      </p:sp>
      <p:grpSp>
        <p:nvGrpSpPr>
          <p:cNvPr id="81" name="Группа 80"/>
          <p:cNvGrpSpPr/>
          <p:nvPr/>
        </p:nvGrpSpPr>
        <p:grpSpPr>
          <a:xfrm>
            <a:off x="7733474" y="2741431"/>
            <a:ext cx="777875" cy="58627"/>
            <a:chOff x="10144125" y="1129078"/>
            <a:chExt cx="777875" cy="58627"/>
          </a:xfrm>
        </p:grpSpPr>
        <p:cxnSp>
          <p:nvCxnSpPr>
            <p:cNvPr id="82" name="Прямая соединительная линия 81"/>
            <p:cNvCxnSpPr/>
            <p:nvPr/>
          </p:nvCxnSpPr>
          <p:spPr>
            <a:xfrm flipH="1">
              <a:off x="10181349" y="1129078"/>
              <a:ext cx="1" cy="56113"/>
            </a:xfrm>
            <a:prstGeom prst="line">
              <a:avLst/>
            </a:prstGeom>
            <a:noFill/>
            <a:ln w="6350" cap="flat" cmpd="sng" algn="ctr">
              <a:solidFill>
                <a:srgbClr val="29292F">
                  <a:alpha val="40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83" name="Прямая соединительная линия 82"/>
            <p:cNvCxnSpPr/>
            <p:nvPr/>
          </p:nvCxnSpPr>
          <p:spPr>
            <a:xfrm flipH="1">
              <a:off x="10893183" y="1131592"/>
              <a:ext cx="1" cy="56113"/>
            </a:xfrm>
            <a:prstGeom prst="line">
              <a:avLst/>
            </a:prstGeom>
            <a:noFill/>
            <a:ln w="6350" cap="flat" cmpd="sng" algn="ctr">
              <a:solidFill>
                <a:srgbClr val="29292F">
                  <a:alpha val="40000"/>
                </a:srgbClr>
              </a:solidFill>
              <a:prstDash val="solid"/>
              <a:miter lim="800000"/>
            </a:ln>
            <a:effectLst/>
          </p:spPr>
        </p:cxnSp>
        <p:cxnSp>
          <p:nvCxnSpPr>
            <p:cNvPr id="84" name="Прямая соединительная линия 83"/>
            <p:cNvCxnSpPr/>
            <p:nvPr/>
          </p:nvCxnSpPr>
          <p:spPr>
            <a:xfrm>
              <a:off x="10144125" y="1162111"/>
              <a:ext cx="777875" cy="59"/>
            </a:xfrm>
            <a:prstGeom prst="line">
              <a:avLst/>
            </a:prstGeom>
            <a:noFill/>
            <a:ln w="6350" cap="flat" cmpd="sng" algn="ctr">
              <a:solidFill>
                <a:srgbClr val="29292F">
                  <a:alpha val="40000"/>
                </a:srgbClr>
              </a:solidFill>
              <a:prstDash val="solid"/>
              <a:miter lim="800000"/>
            </a:ln>
            <a:effectLst/>
          </p:spPr>
        </p:cxnSp>
      </p:grpSp>
      <p:sp>
        <p:nvSpPr>
          <p:cNvPr id="85" name="TextBox 84"/>
          <p:cNvSpPr txBox="1"/>
          <p:nvPr/>
        </p:nvSpPr>
        <p:spPr>
          <a:xfrm>
            <a:off x="7809675" y="2826401"/>
            <a:ext cx="628650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 год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530671" y="2715907"/>
            <a:ext cx="122237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</a:t>
            </a:r>
            <a:endParaRPr kumimoji="0" lang="ru-RU" sz="9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7" name="Скругленная прямоугольная выноска 86"/>
          <p:cNvSpPr/>
          <p:nvPr/>
        </p:nvSpPr>
        <p:spPr>
          <a:xfrm>
            <a:off x="5147997" y="1401088"/>
            <a:ext cx="994189" cy="345321"/>
          </a:xfrm>
          <a:prstGeom prst="wedgeRoundRectCallout">
            <a:avLst>
              <a:gd name="adj1" fmla="val -65249"/>
              <a:gd name="adj2" fmla="val 80471"/>
              <a:gd name="adj3" fmla="val 16667"/>
            </a:avLst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+mn-ea"/>
                <a:cs typeface="+mn-cs"/>
              </a:rPr>
              <a:t>Первый бетон</a:t>
            </a:r>
            <a:endParaRPr kumimoji="0" lang="ru-RU" sz="10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191038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типизации и унификации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287210" y="6452743"/>
            <a:ext cx="627062" cy="377825"/>
          </a:xfrm>
        </p:spPr>
        <p:txBody>
          <a:bodyPr/>
          <a:lstStyle/>
          <a:p>
            <a:pPr marL="0" marR="0" lvl="0" indent="0" algn="r" defTabSz="9092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1FD694-28FF-46AA-AB49-BCD39AF0F718}" type="slidenum">
              <a:rPr kumimoji="0" lang="ru-RU" sz="2200" b="1" i="0" u="none" strike="noStrike" kern="1200" cap="none" spc="0" normalizeH="0" baseline="0" noProof="0" smtClean="0">
                <a:ln>
                  <a:noFill/>
                </a:ln>
                <a:solidFill>
                  <a:srgbClr val="003274"/>
                </a:solidFill>
                <a:effectLst/>
                <a:uLnTx/>
                <a:uFillTx/>
                <a:latin typeface="Arial" charset="0"/>
                <a:ea typeface="+mn-ea"/>
                <a:cs typeface="Arial"/>
              </a:rPr>
              <a:pPr marL="0" marR="0" lvl="0" indent="0" algn="r" defTabSz="90923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rgbClr val="003274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93420" y="1323453"/>
            <a:ext cx="4495720" cy="66056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003274">
                    <a:lumMod val="50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Aparajita" pitchFamily="34" charset="0"/>
              </a:rPr>
              <a:t>    Минимизация </a:t>
            </a:r>
            <a:r>
              <a:rPr kumimoji="0" lang="ru-RU" sz="1500" b="0" i="0" u="none" strike="noStrike" kern="0" cap="none" spc="0" normalizeH="0" baseline="0" noProof="0" dirty="0">
                <a:ln>
                  <a:noFill/>
                </a:ln>
                <a:solidFill>
                  <a:srgbClr val="003274">
                    <a:lumMod val="50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Aparajita" pitchFamily="34" charset="0"/>
              </a:rPr>
              <a:t>изменений </a:t>
            </a: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003274">
                    <a:lumMod val="50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Aparajita" pitchFamily="34" charset="0"/>
              </a:rPr>
              <a:t>ПСД из-за </a:t>
            </a:r>
            <a:r>
              <a:rPr kumimoji="0" lang="ru-RU" sz="1500" b="0" i="0" u="none" strike="noStrike" kern="0" cap="none" spc="0" normalizeH="0" baseline="0" noProof="0" dirty="0">
                <a:ln>
                  <a:noFill/>
                </a:ln>
                <a:solidFill>
                  <a:srgbClr val="003274">
                    <a:lumMod val="50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Aparajita" pitchFamily="34" charset="0"/>
              </a:rPr>
              <a:t>различий в оборудовании</a:t>
            </a:r>
          </a:p>
        </p:txBody>
      </p:sp>
      <p:sp>
        <p:nvSpPr>
          <p:cNvPr id="10" name="Прямоугольная выноска 9"/>
          <p:cNvSpPr/>
          <p:nvPr/>
        </p:nvSpPr>
        <p:spPr>
          <a:xfrm>
            <a:off x="5246720" y="1323452"/>
            <a:ext cx="3439159" cy="578031"/>
          </a:xfrm>
          <a:prstGeom prst="wedgeRectCallout">
            <a:avLst>
              <a:gd name="adj1" fmla="val -59112"/>
              <a:gd name="adj2" fmla="val -603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16000">
                <a:schemeClr val="accent1">
                  <a:shade val="93000"/>
                  <a:satMod val="130000"/>
                  <a:alpha val="55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Исключается </a:t>
            </a:r>
            <a:r>
              <a:rPr kumimoji="0" lang="ru-RU" sz="1400" b="0" i="0" u="sng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перепроектирование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. Только </a:t>
            </a:r>
            <a:r>
              <a:rPr kumimoji="0" lang="ru-RU" sz="1400" b="0" i="0" u="sng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перевыпуск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.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72074" y="3252405"/>
            <a:ext cx="4510538" cy="70565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500" kern="0" dirty="0">
                <a:solidFill>
                  <a:srgbClr val="003274">
                    <a:lumMod val="50000"/>
                  </a:srgbClr>
                </a:solidFill>
                <a:latin typeface="Arial" charset="0"/>
                <a:cs typeface="Aparajita" pitchFamily="34" charset="0"/>
              </a:rPr>
              <a:t>Гибкость сроков и объёма поставки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64665" y="5255327"/>
            <a:ext cx="4510538" cy="70610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500" kern="0" dirty="0" smtClean="0">
                <a:solidFill>
                  <a:srgbClr val="003274">
                    <a:lumMod val="50000"/>
                  </a:srgbClr>
                </a:solidFill>
                <a:latin typeface="Arial" charset="0"/>
                <a:cs typeface="Aparajita" pitchFamily="34" charset="0"/>
              </a:rPr>
              <a:t>Сокращение времени протекания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500" kern="0" dirty="0" smtClean="0">
                <a:solidFill>
                  <a:srgbClr val="003274">
                    <a:lumMod val="50000"/>
                  </a:srgbClr>
                </a:solidFill>
                <a:latin typeface="Arial" charset="0"/>
                <a:cs typeface="Aparajita" pitchFamily="34" charset="0"/>
              </a:rPr>
              <a:t>процессов МТО</a:t>
            </a:r>
            <a:endParaRPr lang="ru-RU" sz="1500" kern="0" dirty="0">
              <a:solidFill>
                <a:srgbClr val="003274">
                  <a:lumMod val="50000"/>
                </a:srgbClr>
              </a:solidFill>
              <a:latin typeface="Arial" charset="0"/>
              <a:cs typeface="Aparajita" pitchFamily="34" charset="0"/>
            </a:endParaRPr>
          </a:p>
        </p:txBody>
      </p:sp>
      <p:sp>
        <p:nvSpPr>
          <p:cNvPr id="14" name="Блок-схема: узел 13"/>
          <p:cNvSpPr/>
          <p:nvPr/>
        </p:nvSpPr>
        <p:spPr>
          <a:xfrm>
            <a:off x="270177" y="3107820"/>
            <a:ext cx="470844" cy="492856"/>
          </a:xfrm>
          <a:prstGeom prst="flowChartConnector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kern="0" dirty="0" smtClean="0">
                <a:solidFill>
                  <a:srgbClr val="414142">
                    <a:lumMod val="50000"/>
                  </a:srgbClr>
                </a:solidFill>
                <a:latin typeface="Arial" charset="0"/>
                <a:cs typeface="Arial" charset="0"/>
              </a:rPr>
              <a:t>3</a:t>
            </a:r>
            <a:endParaRPr lang="ru-RU" sz="2000" b="1" kern="0" dirty="0">
              <a:solidFill>
                <a:srgbClr val="414142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10369" y="2279818"/>
            <a:ext cx="4510538" cy="68137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500" kern="0" dirty="0">
                <a:solidFill>
                  <a:srgbClr val="003274">
                    <a:lumMod val="50000"/>
                  </a:srgbClr>
                </a:solidFill>
                <a:latin typeface="Arial" charset="0"/>
                <a:cs typeface="Aparajita" pitchFamily="34" charset="0"/>
              </a:rPr>
              <a:t>Повышение качества по всей цепочке: проектирование-оборудование-монтаж-ПНР</a:t>
            </a:r>
          </a:p>
        </p:txBody>
      </p:sp>
      <p:sp>
        <p:nvSpPr>
          <p:cNvPr id="16" name="Блок-схема: узел 15"/>
          <p:cNvSpPr/>
          <p:nvPr/>
        </p:nvSpPr>
        <p:spPr>
          <a:xfrm>
            <a:off x="278543" y="5008899"/>
            <a:ext cx="470844" cy="492856"/>
          </a:xfrm>
          <a:prstGeom prst="flowChartConnector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kern="0" dirty="0" smtClean="0">
                <a:solidFill>
                  <a:srgbClr val="414142">
                    <a:lumMod val="50000"/>
                  </a:srgbClr>
                </a:solidFill>
                <a:latin typeface="Arial" charset="0"/>
                <a:cs typeface="Arial" charset="0"/>
              </a:rPr>
              <a:t>5</a:t>
            </a:r>
            <a:endParaRPr lang="ru-RU" sz="2000" b="1" kern="0" dirty="0">
              <a:solidFill>
                <a:srgbClr val="414142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17" name="Прямоугольная выноска 16"/>
          <p:cNvSpPr/>
          <p:nvPr/>
        </p:nvSpPr>
        <p:spPr>
          <a:xfrm>
            <a:off x="5246719" y="3247626"/>
            <a:ext cx="3439159" cy="706100"/>
          </a:xfrm>
          <a:prstGeom prst="wedgeRectCallout">
            <a:avLst>
              <a:gd name="adj1" fmla="val -59937"/>
              <a:gd name="adj2" fmla="val -6413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16000">
                <a:schemeClr val="accent1">
                  <a:shade val="93000"/>
                  <a:satMod val="130000"/>
                  <a:alpha val="55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kern="0" dirty="0">
                <a:solidFill>
                  <a:schemeClr val="bg1"/>
                </a:solidFill>
                <a:latin typeface="Arial" charset="0"/>
                <a:cs typeface="Arial" charset="0"/>
              </a:rPr>
              <a:t>Долгосрочные договоры.  Формула цены. Отлагательные условия. Управление сроками.</a:t>
            </a:r>
          </a:p>
        </p:txBody>
      </p:sp>
      <p:sp>
        <p:nvSpPr>
          <p:cNvPr id="18" name="Прямоугольная выноска 17"/>
          <p:cNvSpPr/>
          <p:nvPr/>
        </p:nvSpPr>
        <p:spPr>
          <a:xfrm>
            <a:off x="5247547" y="5254149"/>
            <a:ext cx="3439159" cy="706100"/>
          </a:xfrm>
          <a:prstGeom prst="wedgeRectCallout">
            <a:avLst>
              <a:gd name="adj1" fmla="val -56215"/>
              <a:gd name="adj2" fmla="val -6413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16000">
                <a:schemeClr val="accent1">
                  <a:shade val="93000"/>
                  <a:satMod val="130000"/>
                  <a:alpha val="55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14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Снижение количества процедур и договоров. «</a:t>
            </a:r>
            <a:r>
              <a:rPr kumimoji="0" lang="ru-RU" sz="1400" b="0" i="0" u="none" strike="noStrike" kern="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Референтные</a:t>
            </a:r>
            <a:r>
              <a:rPr kumimoji="0" lang="ru-RU" sz="14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» закупки. 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Согласованные ТЗ/ТУ. 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19" name="Прямоугольная выноска 18"/>
          <p:cNvSpPr/>
          <p:nvPr/>
        </p:nvSpPr>
        <p:spPr>
          <a:xfrm>
            <a:off x="5246720" y="2254036"/>
            <a:ext cx="3439159" cy="682571"/>
          </a:xfrm>
          <a:prstGeom prst="wedgeRectCallout">
            <a:avLst>
              <a:gd name="adj1" fmla="val -58608"/>
              <a:gd name="adj2" fmla="val -6413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16000">
                <a:schemeClr val="accent1">
                  <a:shade val="93000"/>
                  <a:satMod val="130000"/>
                  <a:alpha val="55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kern="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Референтные</a:t>
            </a:r>
            <a:r>
              <a:rPr lang="ru-RU" sz="1400" kern="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изготовители. </a:t>
            </a:r>
            <a:r>
              <a:rPr lang="ru-RU" sz="1400" kern="0" dirty="0" err="1" smtClean="0">
                <a:solidFill>
                  <a:schemeClr val="bg1"/>
                </a:solidFill>
                <a:latin typeface="Arial" charset="0"/>
                <a:cs typeface="Arial" charset="0"/>
              </a:rPr>
              <a:t>Референтное</a:t>
            </a:r>
            <a:r>
              <a:rPr lang="ru-RU" sz="1400" kern="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 </a:t>
            </a:r>
            <a:r>
              <a:rPr kumimoji="0" lang="ru-RU" sz="14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оборудование. Типовые ППР</a:t>
            </a: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. Типовые программы наладки.</a:t>
            </a:r>
            <a:endParaRPr kumimoji="0" lang="ru-RU" sz="14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20" name="Блок-схема: узел 19"/>
          <p:cNvSpPr/>
          <p:nvPr/>
        </p:nvSpPr>
        <p:spPr>
          <a:xfrm>
            <a:off x="270177" y="1090668"/>
            <a:ext cx="470845" cy="491499"/>
          </a:xfrm>
          <a:prstGeom prst="flowChartConnector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ru-RU" sz="2000" b="1" i="0" u="none" strike="noStrike" kern="0" cap="none" spc="0" normalizeH="0" baseline="0" noProof="0" dirty="0">
                <a:ln>
                  <a:noFill/>
                </a:ln>
                <a:solidFill>
                  <a:srgbClr val="414142">
                    <a:lumMod val="50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</a:t>
            </a:r>
          </a:p>
        </p:txBody>
      </p:sp>
      <p:sp>
        <p:nvSpPr>
          <p:cNvPr id="21" name="Блок-схема: узел 20"/>
          <p:cNvSpPr/>
          <p:nvPr/>
        </p:nvSpPr>
        <p:spPr>
          <a:xfrm>
            <a:off x="278543" y="2112812"/>
            <a:ext cx="470844" cy="492856"/>
          </a:xfrm>
          <a:prstGeom prst="flowChartConnector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kern="0" dirty="0" smtClean="0">
                <a:solidFill>
                  <a:srgbClr val="414142">
                    <a:lumMod val="50000"/>
                  </a:srgbClr>
                </a:solidFill>
                <a:latin typeface="Arial" charset="0"/>
                <a:cs typeface="Arial" charset="0"/>
              </a:rPr>
              <a:t>2</a:t>
            </a:r>
            <a:endParaRPr lang="ru-RU" sz="2000" b="1" kern="0" dirty="0">
              <a:solidFill>
                <a:srgbClr val="414142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72074" y="4242394"/>
            <a:ext cx="4510538" cy="70565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500" kern="0" dirty="0" smtClean="0">
                <a:solidFill>
                  <a:srgbClr val="003274">
                    <a:lumMod val="50000"/>
                  </a:srgbClr>
                </a:solidFill>
                <a:latin typeface="Arial" charset="0"/>
                <a:cs typeface="Aparajita" pitchFamily="34" charset="0"/>
              </a:rPr>
              <a:t>«Опережающая» закупка</a:t>
            </a:r>
            <a:endParaRPr lang="ru-RU" sz="1500" kern="0" dirty="0">
              <a:solidFill>
                <a:srgbClr val="003274">
                  <a:lumMod val="50000"/>
                </a:srgbClr>
              </a:solidFill>
              <a:latin typeface="Arial" charset="0"/>
              <a:cs typeface="Aparajita" pitchFamily="34" charset="0"/>
            </a:endParaRPr>
          </a:p>
        </p:txBody>
      </p:sp>
      <p:sp>
        <p:nvSpPr>
          <p:cNvPr id="23" name="Блок-схема: узел 22"/>
          <p:cNvSpPr/>
          <p:nvPr/>
        </p:nvSpPr>
        <p:spPr>
          <a:xfrm>
            <a:off x="270177" y="4097809"/>
            <a:ext cx="470844" cy="492856"/>
          </a:xfrm>
          <a:prstGeom prst="flowChartConnector">
            <a:avLst/>
          </a:prstGeom>
          <a:solidFill>
            <a:schemeClr val="accent2">
              <a:lumMod val="40000"/>
              <a:lumOff val="60000"/>
            </a:schemeClr>
          </a:solidFill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kern="0" dirty="0" smtClean="0">
                <a:solidFill>
                  <a:srgbClr val="414142">
                    <a:lumMod val="50000"/>
                  </a:srgbClr>
                </a:solidFill>
                <a:latin typeface="Arial" charset="0"/>
                <a:cs typeface="Arial" charset="0"/>
              </a:rPr>
              <a:t>4</a:t>
            </a:r>
            <a:endParaRPr lang="ru-RU" sz="2000" b="1" kern="0" dirty="0">
              <a:solidFill>
                <a:srgbClr val="414142">
                  <a:lumMod val="50000"/>
                </a:srgbClr>
              </a:solidFill>
              <a:latin typeface="Arial" charset="0"/>
              <a:cs typeface="Arial" charset="0"/>
            </a:endParaRPr>
          </a:p>
        </p:txBody>
      </p:sp>
      <p:sp>
        <p:nvSpPr>
          <p:cNvPr id="24" name="Прямоугольная выноска 23"/>
          <p:cNvSpPr/>
          <p:nvPr/>
        </p:nvSpPr>
        <p:spPr>
          <a:xfrm>
            <a:off x="5246719" y="4242394"/>
            <a:ext cx="3439159" cy="706100"/>
          </a:xfrm>
          <a:prstGeom prst="wedgeRectCallout">
            <a:avLst>
              <a:gd name="adj1" fmla="val -56746"/>
              <a:gd name="adj2" fmla="val -9003"/>
            </a:avLst>
          </a:prstGeom>
          <a:gradFill>
            <a:gsLst>
              <a:gs pos="0">
                <a:schemeClr val="accent1">
                  <a:shade val="51000"/>
                  <a:satMod val="130000"/>
                </a:schemeClr>
              </a:gs>
              <a:gs pos="16000">
                <a:schemeClr val="accent1">
                  <a:shade val="93000"/>
                  <a:satMod val="130000"/>
                  <a:alpha val="55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kern="0" dirty="0">
                <a:solidFill>
                  <a:schemeClr val="bg1"/>
                </a:solidFill>
                <a:latin typeface="Arial" charset="0"/>
                <a:cs typeface="Arial" charset="0"/>
              </a:rPr>
              <a:t>Наличие исходных данных для </a:t>
            </a:r>
            <a:r>
              <a:rPr lang="ru-RU" sz="1400" kern="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Проекта </a:t>
            </a:r>
            <a:r>
              <a:rPr lang="ru-RU" sz="1400" kern="0" dirty="0">
                <a:solidFill>
                  <a:schemeClr val="bg1"/>
                </a:solidFill>
                <a:latin typeface="Arial" charset="0"/>
                <a:cs typeface="Arial" charset="0"/>
              </a:rPr>
              <a:t>и </a:t>
            </a:r>
            <a:r>
              <a:rPr lang="ru-RU" sz="1400" kern="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лицензирования.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kern="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РД </a:t>
            </a:r>
            <a:r>
              <a:rPr lang="ru-RU" sz="1400" kern="0" dirty="0">
                <a:solidFill>
                  <a:schemeClr val="bg1"/>
                </a:solidFill>
                <a:latin typeface="Arial" charset="0"/>
                <a:cs typeface="Arial" charset="0"/>
              </a:rPr>
              <a:t>готова до выхода на площадку</a:t>
            </a:r>
            <a:r>
              <a:rPr lang="ru-RU" sz="1400" kern="0" dirty="0" smtClean="0">
                <a:solidFill>
                  <a:schemeClr val="bg1"/>
                </a:solidFill>
                <a:latin typeface="Arial" charset="0"/>
                <a:cs typeface="Arial" charset="0"/>
              </a:rPr>
              <a:t>.</a:t>
            </a:r>
            <a:endParaRPr lang="ru-RU" sz="1400" kern="0" dirty="0">
              <a:solidFill>
                <a:schemeClr val="bg1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454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287210" y="6452743"/>
            <a:ext cx="627062" cy="377825"/>
          </a:xfrm>
        </p:spPr>
        <p:txBody>
          <a:bodyPr/>
          <a:lstStyle/>
          <a:p>
            <a:pPr marL="0" marR="0" lvl="0" indent="0" algn="r" defTabSz="9092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1FD694-28FF-46AA-AB49-BCD39AF0F718}" type="slidenum">
              <a:rPr kumimoji="0" lang="ru-RU" sz="2200" b="1" i="0" u="none" strike="noStrike" kern="1200" cap="none" spc="0" normalizeH="0" baseline="0" noProof="0" smtClean="0">
                <a:ln>
                  <a:noFill/>
                </a:ln>
                <a:solidFill>
                  <a:srgbClr val="003274"/>
                </a:solidFill>
                <a:effectLst/>
                <a:uLnTx/>
                <a:uFillTx/>
                <a:latin typeface="Arial" charset="0"/>
                <a:ea typeface="+mn-ea"/>
                <a:cs typeface="Arial"/>
              </a:rPr>
              <a:pPr marL="0" marR="0" lvl="0" indent="0" algn="r" defTabSz="90923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rgbClr val="003274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48054" y="0"/>
            <a:ext cx="7551357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451177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02406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53615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04814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dirty="0" smtClean="0"/>
              <a:t>Публикация закупочных процедур по унифицируемому оборудованию </a:t>
            </a:r>
            <a:r>
              <a:rPr lang="ru-RU" dirty="0"/>
              <a:t>в 2018 г</a:t>
            </a:r>
            <a:endParaRPr lang="ru-RU" kern="0" dirty="0"/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1074735" y="1644710"/>
            <a:ext cx="2424113" cy="448999"/>
          </a:xfrm>
          <a:prstGeom prst="roundRect">
            <a:avLst/>
          </a:prstGeom>
          <a:gradFill rotWithShape="1">
            <a:gsLst>
              <a:gs pos="0">
                <a:srgbClr val="4391CB">
                  <a:satMod val="103000"/>
                  <a:lumMod val="102000"/>
                  <a:tint val="94000"/>
                </a:srgbClr>
              </a:gs>
              <a:gs pos="50000">
                <a:srgbClr val="4391CB">
                  <a:satMod val="110000"/>
                  <a:lumMod val="100000"/>
                  <a:shade val="100000"/>
                </a:srgbClr>
              </a:gs>
              <a:gs pos="100000">
                <a:srgbClr val="4391CB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Типы закупочных процедур по ТТТ</a:t>
            </a:r>
          </a:p>
        </p:txBody>
      </p:sp>
      <p:sp>
        <p:nvSpPr>
          <p:cNvPr id="59" name="Скругленный прямоугольник 58"/>
          <p:cNvSpPr/>
          <p:nvPr/>
        </p:nvSpPr>
        <p:spPr>
          <a:xfrm>
            <a:off x="5575298" y="1467452"/>
            <a:ext cx="2424113" cy="832090"/>
          </a:xfrm>
          <a:prstGeom prst="roundRect">
            <a:avLst/>
          </a:prstGeom>
          <a:gradFill rotWithShape="1">
            <a:gsLst>
              <a:gs pos="0">
                <a:srgbClr val="1FC3A3">
                  <a:satMod val="103000"/>
                  <a:lumMod val="102000"/>
                  <a:tint val="94000"/>
                </a:srgbClr>
              </a:gs>
              <a:gs pos="50000">
                <a:srgbClr val="1FC3A3">
                  <a:satMod val="110000"/>
                  <a:lumMod val="100000"/>
                  <a:shade val="100000"/>
                </a:srgbClr>
              </a:gs>
              <a:gs pos="100000">
                <a:srgbClr val="1FC3A3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Группы унифицируемого оборудования в закупочных процедурах</a:t>
            </a:r>
            <a:endParaRPr kumimoji="0" lang="ru-RU" sz="13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144036" y="5317860"/>
            <a:ext cx="4916187" cy="40011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300" b="0" i="0" u="sng" strike="noStrike" kern="0" cap="none" spc="0" normalizeH="0" baseline="0" noProof="0" dirty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Roboto Light"/>
                <a:ea typeface="+mn-ea"/>
                <a:cs typeface="+mn-cs"/>
              </a:rPr>
              <a:t>Т</a:t>
            </a:r>
            <a:r>
              <a:rPr kumimoji="0" lang="ru-RU" sz="1300" b="0" i="0" u="sng" strike="noStrike" kern="0" cap="none" spc="0" normalizeH="0" baseline="0" noProof="0" dirty="0" smtClean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Roboto Light"/>
                <a:ea typeface="+mn-ea"/>
                <a:cs typeface="+mn-cs"/>
              </a:rPr>
              <a:t>ри подхода по унифицируемому оборудованию при проведении закупки по основным группам оборудования</a:t>
            </a:r>
          </a:p>
        </p:txBody>
      </p:sp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7599351"/>
              </p:ext>
            </p:extLst>
          </p:nvPr>
        </p:nvGraphicFramePr>
        <p:xfrm>
          <a:off x="448054" y="2299542"/>
          <a:ext cx="3930374" cy="2414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7394560"/>
              </p:ext>
            </p:extLst>
          </p:nvPr>
        </p:nvGraphicFramePr>
        <p:xfrm>
          <a:off x="5326854" y="2706482"/>
          <a:ext cx="2921000" cy="1657350"/>
        </p:xfrm>
        <a:graphic>
          <a:graphicData uri="http://schemas.openxmlformats.org/drawingml/2006/table">
            <a:tbl>
              <a:tblPr/>
              <a:tblGrid>
                <a:gridCol w="2312062"/>
                <a:gridCol w="608938"/>
              </a:tblGrid>
              <a:tr h="2762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Категория оборудования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Кол-во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Тепломеханическое оборудование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Грузподъемное оборудование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Водопровод и канализация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Арматура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Прочее оборудование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55642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Скругленный прямоугольник 23"/>
          <p:cNvSpPr/>
          <p:nvPr/>
        </p:nvSpPr>
        <p:spPr>
          <a:xfrm>
            <a:off x="3988185" y="4287353"/>
            <a:ext cx="1751703" cy="500661"/>
          </a:xfrm>
          <a:prstGeom prst="roundRect">
            <a:avLst/>
          </a:prstGeom>
          <a:gradFill rotWithShape="1">
            <a:gsLst>
              <a:gs pos="0">
                <a:srgbClr val="FFFFFF">
                  <a:lumMod val="110000"/>
                  <a:satMod val="105000"/>
                  <a:tint val="67000"/>
                </a:srgbClr>
              </a:gs>
              <a:gs pos="50000">
                <a:srgbClr val="FFFFFF">
                  <a:lumMod val="105000"/>
                  <a:satMod val="103000"/>
                  <a:tint val="73000"/>
                </a:srgbClr>
              </a:gs>
              <a:gs pos="100000">
                <a:srgbClr val="FFFFFF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Ц = </a:t>
            </a:r>
            <a:r>
              <a:rPr kumimoji="0" lang="ru-RU" sz="1100" b="1" i="0" u="none" strike="noStrike" kern="0" cap="none" spc="0" normalizeH="0" baseline="0" noProof="0" dirty="0" err="1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Ц</a:t>
            </a:r>
            <a:r>
              <a:rPr kumimoji="0" lang="ru-RU" sz="1200" b="1" i="0" u="none" strike="noStrike" kern="0" cap="none" spc="0" normalizeH="0" baseline="-25000" noProof="0" dirty="0" err="1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исх</a:t>
            </a:r>
            <a:r>
              <a:rPr kumimoji="0" lang="ru-RU" sz="1100" b="1" i="0" u="none" strike="noStrike" kern="0" cap="none" spc="0" normalizeH="0" baseline="0" noProof="0" dirty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 * </a:t>
            </a: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I</a:t>
            </a:r>
            <a:r>
              <a:rPr kumimoji="0" lang="ru-RU" sz="1200" b="1" i="0" u="none" strike="noStrike" kern="0" cap="none" spc="0" normalizeH="0" baseline="-25000" noProof="0" dirty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1-</a:t>
            </a:r>
            <a:r>
              <a:rPr kumimoji="0" lang="en-US" sz="1200" b="1" i="0" u="none" strike="noStrike" kern="0" cap="none" spc="0" normalizeH="0" baseline="-25000" noProof="0" dirty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n</a:t>
            </a:r>
            <a:r>
              <a:rPr kumimoji="0" lang="en-US" sz="1100" b="1" i="0" u="none" strike="noStrike" kern="0" cap="none" spc="0" normalizeH="0" baseline="0" noProof="0" dirty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Times New Roman"/>
                <a:ea typeface="Calibri"/>
                <a:cs typeface="Times New Roman"/>
              </a:rPr>
              <a:t> </a:t>
            </a:r>
            <a:endParaRPr kumimoji="0" lang="ru-RU" sz="1000" b="0" i="0" u="none" strike="noStrike" kern="0" cap="none" spc="0" normalizeH="0" baseline="0" noProof="0" dirty="0">
              <a:ln>
                <a:noFill/>
              </a:ln>
              <a:solidFill>
                <a:srgbClr val="29292F"/>
              </a:solidFill>
              <a:effectLst/>
              <a:uLnTx/>
              <a:uFillTx/>
              <a:latin typeface="Calibri"/>
              <a:ea typeface="Calibri"/>
              <a:cs typeface="Times New Roman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287210" y="6452743"/>
            <a:ext cx="627062" cy="377825"/>
          </a:xfrm>
        </p:spPr>
        <p:txBody>
          <a:bodyPr/>
          <a:lstStyle/>
          <a:p>
            <a:pPr marL="0" marR="0" lvl="0" indent="0" algn="r" defTabSz="9092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1FD694-28FF-46AA-AB49-BCD39AF0F718}" type="slidenum">
              <a:rPr kumimoji="0" lang="ru-RU" sz="2200" b="1" i="0" u="none" strike="noStrike" kern="1200" cap="none" spc="0" normalizeH="0" baseline="0" noProof="0" smtClean="0">
                <a:ln>
                  <a:noFill/>
                </a:ln>
                <a:solidFill>
                  <a:srgbClr val="003274"/>
                </a:solidFill>
                <a:effectLst/>
                <a:uLnTx/>
                <a:uFillTx/>
                <a:latin typeface="Arial" charset="0"/>
                <a:ea typeface="+mn-ea"/>
                <a:cs typeface="Arial"/>
              </a:rPr>
              <a:pPr marL="0" marR="0" lvl="0" indent="0" algn="r" defTabSz="90923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rgbClr val="003274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48054" y="0"/>
            <a:ext cx="7551357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451177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02406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53615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04814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kern="0" dirty="0" smtClean="0"/>
              <a:t>«Пилотные» закупки с формулой цены</a:t>
            </a:r>
            <a:endParaRPr lang="ru-RU" kern="0" dirty="0"/>
          </a:p>
        </p:txBody>
      </p:sp>
      <p:sp>
        <p:nvSpPr>
          <p:cNvPr id="42" name="TextBox 41"/>
          <p:cNvSpPr txBox="1"/>
          <p:nvPr/>
        </p:nvSpPr>
        <p:spPr>
          <a:xfrm>
            <a:off x="1837346" y="1240121"/>
            <a:ext cx="571142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ctr">
              <a:spcAft>
                <a:spcPts val="600"/>
              </a:spcAft>
              <a:defRPr/>
            </a:pPr>
            <a:r>
              <a:rPr lang="ru-RU" sz="1200" kern="0" dirty="0">
                <a:solidFill>
                  <a:sysClr val="windowText" lastClr="000000"/>
                </a:solidFill>
                <a:latin typeface="Roboto Light"/>
              </a:rPr>
              <a:t>Формула цены по методике ДМТО**</a:t>
            </a: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555467" y="1887569"/>
            <a:ext cx="1546798" cy="1549745"/>
          </a:xfrm>
          <a:prstGeom prst="roundRect">
            <a:avLst/>
          </a:prstGeom>
          <a:gradFill rotWithShape="1">
            <a:gsLst>
              <a:gs pos="0">
                <a:srgbClr val="1FC3A3">
                  <a:satMod val="103000"/>
                  <a:lumMod val="102000"/>
                  <a:tint val="94000"/>
                </a:srgbClr>
              </a:gs>
              <a:gs pos="50000">
                <a:srgbClr val="1FC3A3">
                  <a:satMod val="110000"/>
                  <a:lumMod val="100000"/>
                  <a:shade val="100000"/>
                </a:srgbClr>
              </a:gs>
              <a:gs pos="100000">
                <a:srgbClr val="1FC3A3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Roboto"/>
                <a:ea typeface="+mn-ea"/>
                <a:cs typeface="+mn-cs"/>
              </a:rPr>
              <a:t>Разработан договор поставки с условием применения формулы цены</a:t>
            </a:r>
            <a:endParaRPr kumimoji="0" lang="ru-RU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44" name="Скругленный прямоугольник 43"/>
          <p:cNvSpPr/>
          <p:nvPr/>
        </p:nvSpPr>
        <p:spPr>
          <a:xfrm>
            <a:off x="4349492" y="1908803"/>
            <a:ext cx="1318697" cy="1528511"/>
          </a:xfrm>
          <a:prstGeom prst="roundRect">
            <a:avLst/>
          </a:prstGeom>
          <a:gradFill rotWithShape="1">
            <a:gsLst>
              <a:gs pos="0">
                <a:srgbClr val="1FC3A3">
                  <a:satMod val="103000"/>
                  <a:lumMod val="102000"/>
                  <a:tint val="94000"/>
                </a:srgbClr>
              </a:gs>
              <a:gs pos="50000">
                <a:srgbClr val="1FC3A3">
                  <a:satMod val="110000"/>
                  <a:lumMod val="100000"/>
                  <a:shade val="100000"/>
                </a:srgbClr>
              </a:gs>
              <a:gs pos="100000">
                <a:srgbClr val="1FC3A3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Roboto"/>
                <a:ea typeface="+mn-ea"/>
                <a:cs typeface="+mn-cs"/>
              </a:rPr>
              <a:t>Закупочная документация согласована</a:t>
            </a:r>
          </a:p>
        </p:txBody>
      </p:sp>
      <p:sp>
        <p:nvSpPr>
          <p:cNvPr id="45" name="Стрелка вправо 44"/>
          <p:cNvSpPr/>
          <p:nvPr/>
        </p:nvSpPr>
        <p:spPr>
          <a:xfrm>
            <a:off x="2157475" y="2471024"/>
            <a:ext cx="209550" cy="404425"/>
          </a:xfrm>
          <a:prstGeom prst="rightArrow">
            <a:avLst/>
          </a:prstGeom>
          <a:gradFill rotWithShape="1">
            <a:gsLst>
              <a:gs pos="0">
                <a:srgbClr val="4391CB">
                  <a:lumMod val="110000"/>
                  <a:satMod val="105000"/>
                  <a:tint val="67000"/>
                </a:srgbClr>
              </a:gs>
              <a:gs pos="50000">
                <a:srgbClr val="4391CB">
                  <a:lumMod val="105000"/>
                  <a:satMod val="103000"/>
                  <a:tint val="73000"/>
                </a:srgbClr>
              </a:gs>
              <a:gs pos="100000">
                <a:srgbClr val="4391CB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391CB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46" name="Стрелка вправо 45"/>
          <p:cNvSpPr/>
          <p:nvPr/>
        </p:nvSpPr>
        <p:spPr>
          <a:xfrm>
            <a:off x="4069193" y="2452962"/>
            <a:ext cx="209550" cy="404425"/>
          </a:xfrm>
          <a:prstGeom prst="rightArrow">
            <a:avLst/>
          </a:prstGeom>
          <a:gradFill rotWithShape="1">
            <a:gsLst>
              <a:gs pos="0">
                <a:srgbClr val="4391CB">
                  <a:lumMod val="110000"/>
                  <a:satMod val="105000"/>
                  <a:tint val="67000"/>
                </a:srgbClr>
              </a:gs>
              <a:gs pos="50000">
                <a:srgbClr val="4391CB">
                  <a:lumMod val="105000"/>
                  <a:satMod val="103000"/>
                  <a:tint val="73000"/>
                </a:srgbClr>
              </a:gs>
              <a:gs pos="100000">
                <a:srgbClr val="4391CB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391CB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47" name="Стрелка вправо 46"/>
          <p:cNvSpPr/>
          <p:nvPr/>
        </p:nvSpPr>
        <p:spPr>
          <a:xfrm>
            <a:off x="5716223" y="2458537"/>
            <a:ext cx="209550" cy="404425"/>
          </a:xfrm>
          <a:prstGeom prst="rightArrow">
            <a:avLst/>
          </a:prstGeom>
          <a:gradFill rotWithShape="1">
            <a:gsLst>
              <a:gs pos="0">
                <a:srgbClr val="4391CB">
                  <a:lumMod val="110000"/>
                  <a:satMod val="105000"/>
                  <a:tint val="67000"/>
                </a:srgbClr>
              </a:gs>
              <a:gs pos="50000">
                <a:srgbClr val="4391CB">
                  <a:lumMod val="105000"/>
                  <a:satMod val="103000"/>
                  <a:tint val="73000"/>
                </a:srgbClr>
              </a:gs>
              <a:gs pos="100000">
                <a:srgbClr val="4391CB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391CB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2486822" y="1907226"/>
            <a:ext cx="1497041" cy="1534401"/>
          </a:xfrm>
          <a:prstGeom prst="roundRect">
            <a:avLst/>
          </a:prstGeom>
          <a:gradFill rotWithShape="1">
            <a:gsLst>
              <a:gs pos="0">
                <a:srgbClr val="1FC3A3">
                  <a:satMod val="103000"/>
                  <a:lumMod val="102000"/>
                  <a:tint val="94000"/>
                </a:srgbClr>
              </a:gs>
              <a:gs pos="50000">
                <a:srgbClr val="1FC3A3">
                  <a:satMod val="110000"/>
                  <a:lumMod val="100000"/>
                  <a:shade val="100000"/>
                </a:srgbClr>
              </a:gs>
              <a:gs pos="100000">
                <a:srgbClr val="1FC3A3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algn="ctr"/>
            <a:r>
              <a:rPr lang="ru-RU" sz="1200" dirty="0"/>
              <a:t>Получены ТКП, </a:t>
            </a:r>
          </a:p>
          <a:p>
            <a:pPr algn="ctr"/>
            <a:r>
              <a:rPr lang="ru-RU" sz="1200" dirty="0"/>
              <a:t>определена НМЦ («базовая» цена) 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7461536" y="1898453"/>
            <a:ext cx="1261222" cy="1549745"/>
          </a:xfrm>
          <a:prstGeom prst="roundRect">
            <a:avLst/>
          </a:prstGeom>
          <a:gradFill rotWithShape="1">
            <a:gsLst>
              <a:gs pos="0">
                <a:srgbClr val="4391CB">
                  <a:satMod val="103000"/>
                  <a:lumMod val="102000"/>
                  <a:tint val="94000"/>
                </a:srgbClr>
              </a:gs>
              <a:gs pos="50000">
                <a:srgbClr val="4391CB">
                  <a:satMod val="110000"/>
                  <a:lumMod val="100000"/>
                  <a:shade val="100000"/>
                </a:srgbClr>
              </a:gs>
              <a:gs pos="100000">
                <a:srgbClr val="4391CB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Roboto"/>
                <a:ea typeface="+mn-ea"/>
                <a:cs typeface="+mn-cs"/>
              </a:rPr>
              <a:t>Сроки</a:t>
            </a:r>
            <a:r>
              <a:rPr kumimoji="0" lang="ru-RU" sz="12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Roboto"/>
                <a:ea typeface="+mn-ea"/>
                <a:cs typeface="+mn-cs"/>
              </a:rPr>
              <a:t> вскрытия заявок*</a:t>
            </a:r>
            <a:endParaRPr kumimoji="0" lang="ru-RU" sz="1200" b="0" i="0" u="sng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50" name="Стрелка вправо 49"/>
          <p:cNvSpPr/>
          <p:nvPr/>
        </p:nvSpPr>
        <p:spPr>
          <a:xfrm>
            <a:off x="7189211" y="2461709"/>
            <a:ext cx="209550" cy="404425"/>
          </a:xfrm>
          <a:prstGeom prst="rightArrow">
            <a:avLst/>
          </a:prstGeom>
          <a:gradFill rotWithShape="1">
            <a:gsLst>
              <a:gs pos="0">
                <a:srgbClr val="4391CB">
                  <a:lumMod val="110000"/>
                  <a:satMod val="105000"/>
                  <a:tint val="67000"/>
                </a:srgbClr>
              </a:gs>
              <a:gs pos="50000">
                <a:srgbClr val="4391CB">
                  <a:lumMod val="105000"/>
                  <a:satMod val="103000"/>
                  <a:tint val="73000"/>
                </a:srgbClr>
              </a:gs>
              <a:gs pos="100000">
                <a:srgbClr val="4391CB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391CB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5959318" y="1913168"/>
            <a:ext cx="1191413" cy="1549745"/>
          </a:xfrm>
          <a:prstGeom prst="roundRect">
            <a:avLst/>
          </a:prstGeom>
          <a:gradFill>
            <a:gsLst>
              <a:gs pos="0">
                <a:srgbClr val="2EDEBC"/>
              </a:gs>
              <a:gs pos="82000">
                <a:schemeClr val="accent2">
                  <a:satMod val="110000"/>
                  <a:lumMod val="100000"/>
                  <a:shade val="100000"/>
                </a:schemeClr>
              </a:gs>
              <a:gs pos="100000">
                <a:schemeClr val="accent2">
                  <a:lumMod val="99000"/>
                  <a:satMod val="120000"/>
                  <a:shade val="78000"/>
                </a:schemeClr>
              </a:gs>
            </a:gsLst>
          </a:gra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ru-RU" sz="1200" kern="0" dirty="0">
                <a:solidFill>
                  <a:schemeClr val="tx1"/>
                </a:solidFill>
                <a:latin typeface="Roboto"/>
              </a:rPr>
              <a:t>Сроки </a:t>
            </a:r>
            <a:r>
              <a:rPr lang="ru-RU" sz="1200" kern="0" dirty="0" smtClean="0">
                <a:solidFill>
                  <a:schemeClr val="tx1"/>
                </a:solidFill>
                <a:latin typeface="Roboto"/>
              </a:rPr>
              <a:t>публикации*</a:t>
            </a:r>
            <a:endParaRPr lang="ru-RU" sz="1200" kern="0" dirty="0">
              <a:solidFill>
                <a:schemeClr val="tx1"/>
              </a:solidFill>
              <a:latin typeface="Roboto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753358" y="3747620"/>
            <a:ext cx="4212712" cy="18466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Roboto Light"/>
                <a:ea typeface="+mn-ea"/>
                <a:cs typeface="+mn-cs"/>
              </a:rPr>
              <a:t>* - содержание методики формирования цены:</a:t>
            </a: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1067651" y="4192072"/>
            <a:ext cx="2756188" cy="834999"/>
          </a:xfrm>
          <a:prstGeom prst="roundRect">
            <a:avLst>
              <a:gd name="adj" fmla="val 18046"/>
            </a:avLst>
          </a:prstGeom>
          <a:solidFill>
            <a:sysClr val="window" lastClr="FFFFFF"/>
          </a:solidFill>
          <a:ln w="9525" cap="flat" cmpd="sng" algn="ctr">
            <a:solidFill>
              <a:srgbClr val="1FC3A3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Цена определяется с применением индекса инфляции Росстата к исходной цене первой закупки победителя конкурса</a:t>
            </a:r>
            <a:endParaRPr kumimoji="0" lang="ru-RU" sz="1200" b="0" i="0" u="none" strike="noStrike" kern="0" cap="none" spc="0" normalizeH="0" baseline="0" noProof="0" dirty="0">
              <a:ln>
                <a:noFill/>
              </a:ln>
              <a:solidFill>
                <a:srgbClr val="29292F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cxnSp>
        <p:nvCxnSpPr>
          <p:cNvPr id="56" name="Прямая со стрелкой 55"/>
          <p:cNvCxnSpPr/>
          <p:nvPr/>
        </p:nvCxnSpPr>
        <p:spPr>
          <a:xfrm>
            <a:off x="3976117" y="4601025"/>
            <a:ext cx="251652" cy="0"/>
          </a:xfrm>
          <a:prstGeom prst="straightConnector1">
            <a:avLst/>
          </a:prstGeom>
          <a:noFill/>
          <a:ln w="19050" cap="flat" cmpd="sng" algn="ctr">
            <a:solidFill>
              <a:srgbClr val="29292F"/>
            </a:solidFill>
            <a:prstDash val="solid"/>
            <a:miter lim="800000"/>
            <a:tailEnd type="arrow"/>
          </a:ln>
          <a:effectLst/>
        </p:spPr>
      </p:cxnSp>
      <p:cxnSp>
        <p:nvCxnSpPr>
          <p:cNvPr id="57" name="Прямая со стрелкой 56"/>
          <p:cNvCxnSpPr/>
          <p:nvPr/>
        </p:nvCxnSpPr>
        <p:spPr>
          <a:xfrm flipH="1">
            <a:off x="5487167" y="4601025"/>
            <a:ext cx="252721" cy="0"/>
          </a:xfrm>
          <a:prstGeom prst="straightConnector1">
            <a:avLst/>
          </a:prstGeom>
          <a:noFill/>
          <a:ln w="19050" cap="flat" cmpd="sng" algn="ctr">
            <a:solidFill>
              <a:srgbClr val="29292F"/>
            </a:solidFill>
            <a:prstDash val="solid"/>
            <a:miter lim="800000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Скругленный прямоугольник 21"/>
              <p:cNvSpPr/>
              <p:nvPr/>
            </p:nvSpPr>
            <p:spPr>
              <a:xfrm>
                <a:off x="5735566" y="4288173"/>
                <a:ext cx="3253786" cy="625701"/>
              </a:xfrm>
              <a:prstGeom prst="roundRect">
                <a:avLst>
                  <a:gd name="adj" fmla="val 18046"/>
                </a:avLst>
              </a:prstGeom>
              <a:solidFill>
                <a:sysClr val="window" lastClr="FFFFFF"/>
              </a:solidFill>
              <a:ln w="9525" cap="flat" cmpd="sng" algn="ctr">
                <a:solidFill>
                  <a:srgbClr val="1FC3A3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algn="ctr"/>
                <a:r>
                  <a:rPr lang="en-US" sz="1200" dirty="0"/>
                  <a:t>I</a:t>
                </a:r>
                <a:r>
                  <a:rPr lang="ru-RU" sz="1200" baseline="-25000" dirty="0"/>
                  <a:t>1-</a:t>
                </a:r>
                <a:r>
                  <a:rPr lang="en-US" sz="1200" baseline="-25000" dirty="0"/>
                  <a:t>n</a:t>
                </a:r>
                <a:r>
                  <a:rPr lang="en-US" sz="1200" dirty="0"/>
                  <a:t> </a:t>
                </a:r>
                <a:r>
                  <a:rPr lang="ru-RU" sz="1200" kern="0" dirty="0" smtClean="0">
                    <a:solidFill>
                      <a:srgbClr val="29292F"/>
                    </a:solidFill>
                    <a:latin typeface="Roboto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1200" i="1" kern="0">
                            <a:solidFill>
                              <a:srgbClr val="29292F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1200" kern="0">
                            <a:solidFill>
                              <a:srgbClr val="29292F"/>
                            </a:solidFill>
                            <a:latin typeface="Cambria Math"/>
                          </a:rPr>
                          <m:t>И1</m:t>
                        </m:r>
                      </m:num>
                      <m:den>
                        <m:r>
                          <a:rPr lang="ru-RU" sz="1200" kern="0">
                            <a:solidFill>
                              <a:srgbClr val="29292F"/>
                            </a:solidFill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ru-RU" sz="1200" kern="0">
                        <a:solidFill>
                          <a:srgbClr val="29292F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ru-RU" sz="1200" i="1" kern="0">
                            <a:solidFill>
                              <a:srgbClr val="29292F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1200" kern="0">
                            <a:solidFill>
                              <a:srgbClr val="29292F"/>
                            </a:solidFill>
                            <a:latin typeface="Cambria Math"/>
                          </a:rPr>
                          <m:t>И2</m:t>
                        </m:r>
                      </m:num>
                      <m:den>
                        <m:r>
                          <a:rPr lang="ru-RU" sz="1200" kern="0">
                            <a:solidFill>
                              <a:srgbClr val="29292F"/>
                            </a:solidFill>
                            <a:latin typeface="Cambria Math"/>
                          </a:rPr>
                          <m:t>100</m:t>
                        </m:r>
                      </m:den>
                    </m:f>
                    <m:r>
                      <a:rPr lang="ru-RU" sz="1200" kern="0">
                        <a:solidFill>
                          <a:srgbClr val="29292F"/>
                        </a:solidFill>
                        <a:latin typeface="Cambria Math"/>
                      </a:rPr>
                      <m:t>+…+</m:t>
                    </m:r>
                    <m:f>
                      <m:fPr>
                        <m:ctrlPr>
                          <a:rPr lang="ru-RU" sz="1200" i="1" kern="0">
                            <a:solidFill>
                              <a:srgbClr val="29292F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ru-RU" sz="1200" kern="0">
                            <a:solidFill>
                              <a:srgbClr val="29292F"/>
                            </a:solidFill>
                            <a:latin typeface="Cambria Math"/>
                          </a:rPr>
                          <m:t>И</m:t>
                        </m:r>
                        <m:r>
                          <a:rPr lang="en-US" sz="1200" kern="0">
                            <a:solidFill>
                              <a:srgbClr val="29292F"/>
                            </a:solidFill>
                            <a:latin typeface="Cambria Math"/>
                          </a:rPr>
                          <m:t>𝑛</m:t>
                        </m:r>
                      </m:num>
                      <m:den>
                        <m:r>
                          <a:rPr lang="ru-RU" sz="1200" kern="0">
                            <a:solidFill>
                              <a:srgbClr val="29292F"/>
                            </a:solidFill>
                            <a:latin typeface="Cambria Math"/>
                          </a:rPr>
                          <m:t>100</m:t>
                        </m:r>
                      </m:den>
                    </m:f>
                  </m:oMath>
                </a14:m>
                <a:r>
                  <a:rPr lang="ru-RU" sz="1200" kern="0" dirty="0">
                    <a:solidFill>
                      <a:srgbClr val="29292F"/>
                    </a:solidFill>
                    <a:latin typeface="Roboto"/>
                  </a:rPr>
                  <a:t> ,</a:t>
                </a:r>
              </a:p>
              <a:p>
                <a:r>
                  <a:rPr lang="ru-RU" sz="1200" kern="0" dirty="0">
                    <a:solidFill>
                      <a:srgbClr val="29292F"/>
                    </a:solidFill>
                    <a:latin typeface="Roboto"/>
                  </a:rPr>
                  <a:t>где И1-</a:t>
                </a:r>
                <a:r>
                  <a:rPr lang="en-US" sz="1200" kern="0" dirty="0">
                    <a:solidFill>
                      <a:srgbClr val="29292F"/>
                    </a:solidFill>
                    <a:latin typeface="Roboto"/>
                  </a:rPr>
                  <a:t>n </a:t>
                </a:r>
                <a:r>
                  <a:rPr lang="ru-RU" sz="1200" kern="0" dirty="0">
                    <a:solidFill>
                      <a:srgbClr val="29292F"/>
                    </a:solidFill>
                    <a:latin typeface="Roboto"/>
                  </a:rPr>
                  <a:t>– индексы Росстата на месяц в процентах к предыдущему месяцу</a:t>
                </a:r>
              </a:p>
            </p:txBody>
          </p:sp>
        </mc:Choice>
        <mc:Fallback xmlns="">
          <p:sp>
            <p:nvSpPr>
              <p:cNvPr id="22" name="Скругленный прямоугольник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35566" y="4288173"/>
                <a:ext cx="3253786" cy="625701"/>
              </a:xfrm>
              <a:prstGeom prst="roundRect">
                <a:avLst>
                  <a:gd name="adj" fmla="val 18046"/>
                </a:avLst>
              </a:prstGeom>
              <a:blipFill rotWithShape="1">
                <a:blip r:embed="rId2"/>
                <a:stretch>
                  <a:fillRect b="-14286"/>
                </a:stretch>
              </a:blipFill>
              <a:ln w="9525" cap="flat" cmpd="sng" algn="ctr">
                <a:solidFill>
                  <a:srgbClr val="1FC3A3"/>
                </a:solidFill>
                <a:prstDash val="solid"/>
                <a:miter lim="800000"/>
              </a:ln>
              <a:effectLst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Скругленный прямоугольник 29"/>
          <p:cNvSpPr/>
          <p:nvPr/>
        </p:nvSpPr>
        <p:spPr>
          <a:xfrm>
            <a:off x="977468" y="5171752"/>
            <a:ext cx="4312266" cy="436028"/>
          </a:xfrm>
          <a:prstGeom prst="roundRect">
            <a:avLst>
              <a:gd name="adj" fmla="val 18046"/>
            </a:avLst>
          </a:prstGeom>
          <a:ln w="9525">
            <a:solidFill>
              <a:srgbClr val="0070C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>
              <a:spcAft>
                <a:spcPts val="500"/>
              </a:spcAft>
            </a:pPr>
            <a:r>
              <a:rPr lang="ru-RU" sz="1000" dirty="0" smtClean="0"/>
              <a:t>насос возврата продувочной воды ПГ - </a:t>
            </a:r>
          </a:p>
          <a:p>
            <a:pPr algn="r">
              <a:spcAft>
                <a:spcPts val="500"/>
              </a:spcAft>
            </a:pPr>
            <a:r>
              <a:rPr lang="ru-RU" sz="1000" dirty="0" smtClean="0"/>
              <a:t>система </a:t>
            </a:r>
            <a:r>
              <a:rPr lang="ru-RU" sz="1000" dirty="0"/>
              <a:t>аварийного удаления водорода из защитной </a:t>
            </a:r>
            <a:r>
              <a:rPr lang="ru-RU" sz="1000" dirty="0" smtClean="0"/>
              <a:t>оболочки - </a:t>
            </a:r>
            <a:endParaRPr lang="ru-RU" sz="1000" dirty="0"/>
          </a:p>
        </p:txBody>
      </p:sp>
      <p:sp>
        <p:nvSpPr>
          <p:cNvPr id="31" name="TextBox 30"/>
          <p:cNvSpPr txBox="1"/>
          <p:nvPr/>
        </p:nvSpPr>
        <p:spPr>
          <a:xfrm>
            <a:off x="638661" y="5171752"/>
            <a:ext cx="210393" cy="218014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ru-RU" sz="800" b="1" dirty="0" smtClean="0">
                <a:latin typeface="+mj-lt"/>
              </a:rPr>
              <a:t>*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6027478" y="5171752"/>
            <a:ext cx="1107065" cy="436028"/>
          </a:xfrm>
          <a:prstGeom prst="roundRect">
            <a:avLst>
              <a:gd name="adj" fmla="val 18046"/>
            </a:avLst>
          </a:prstGeom>
          <a:ln w="9525">
            <a:solidFill>
              <a:srgbClr val="0070C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500"/>
              </a:spcAft>
            </a:pPr>
            <a:r>
              <a:rPr lang="ru-RU" sz="1000" b="1" dirty="0" smtClean="0">
                <a:solidFill>
                  <a:srgbClr val="00B050"/>
                </a:solidFill>
              </a:rPr>
              <a:t>27.11.2018</a:t>
            </a:r>
          </a:p>
          <a:p>
            <a:pPr algn="ctr">
              <a:spcAft>
                <a:spcPts val="500"/>
              </a:spcAft>
            </a:pPr>
            <a:r>
              <a:rPr lang="ru-RU" sz="1000" dirty="0" smtClean="0"/>
              <a:t>21.12.2018</a:t>
            </a:r>
            <a:endParaRPr lang="ru-RU" sz="1000" dirty="0"/>
          </a:p>
        </p:txBody>
      </p:sp>
      <p:sp>
        <p:nvSpPr>
          <p:cNvPr id="33" name="Скругленный прямоугольник 32"/>
          <p:cNvSpPr/>
          <p:nvPr/>
        </p:nvSpPr>
        <p:spPr>
          <a:xfrm>
            <a:off x="7422926" y="5172159"/>
            <a:ext cx="1107065" cy="436028"/>
          </a:xfrm>
          <a:prstGeom prst="roundRect">
            <a:avLst>
              <a:gd name="adj" fmla="val 18046"/>
            </a:avLst>
          </a:prstGeom>
          <a:ln w="9525">
            <a:solidFill>
              <a:srgbClr val="0070C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500"/>
              </a:spcAft>
            </a:pPr>
            <a:r>
              <a:rPr lang="ru-RU" sz="1000" dirty="0" smtClean="0"/>
              <a:t>07.12.2018</a:t>
            </a:r>
          </a:p>
          <a:p>
            <a:pPr algn="ctr">
              <a:spcAft>
                <a:spcPts val="500"/>
              </a:spcAft>
            </a:pPr>
            <a:r>
              <a:rPr lang="ru-RU" sz="1000" dirty="0" smtClean="0"/>
              <a:t>09.01.2019</a:t>
            </a:r>
            <a:endParaRPr lang="ru-RU" sz="1000" dirty="0"/>
          </a:p>
        </p:txBody>
      </p:sp>
      <p:sp>
        <p:nvSpPr>
          <p:cNvPr id="34" name="TextBox 33"/>
          <p:cNvSpPr txBox="1"/>
          <p:nvPr/>
        </p:nvSpPr>
        <p:spPr>
          <a:xfrm>
            <a:off x="336060" y="5866030"/>
            <a:ext cx="4834596" cy="307777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algn="r">
              <a:spcAft>
                <a:spcPts val="500"/>
              </a:spcAft>
              <a:defRPr sz="1000"/>
            </a:lvl1pPr>
          </a:lstStyle>
          <a:p>
            <a:r>
              <a:rPr lang="ru-RU" dirty="0" smtClean="0"/>
              <a:t>**     </a:t>
            </a:r>
            <a:r>
              <a:rPr lang="ru-RU" dirty="0"/>
              <a:t>- дирекция по закупкам,  МТО и управлению качеством ГК «</a:t>
            </a:r>
            <a:r>
              <a:rPr lang="ru-RU" dirty="0" err="1"/>
              <a:t>Росатом</a:t>
            </a:r>
            <a:r>
              <a:rPr lang="ru-RU" dirty="0"/>
              <a:t>»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1837346" y="1489625"/>
            <a:ext cx="5711428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defPPr>
              <a:defRPr lang="ru-RU"/>
            </a:defPPr>
            <a:lvl1pPr lvl="0" algn="ctr">
              <a:spcAft>
                <a:spcPts val="600"/>
              </a:spcAft>
              <a:defRPr sz="1200" kern="0">
                <a:solidFill>
                  <a:sysClr val="windowText" lastClr="000000"/>
                </a:solidFill>
                <a:latin typeface="Roboto Light"/>
              </a:defRPr>
            </a:lvl1pPr>
          </a:lstStyle>
          <a:p>
            <a:r>
              <a:rPr lang="ru-RU" dirty="0"/>
              <a:t>(</a:t>
            </a:r>
            <a:r>
              <a:rPr lang="ru-RU" altLang="ru-RU" dirty="0"/>
              <a:t>Приказ от 05.07.2018 №1/723-П</a:t>
            </a:r>
            <a:r>
              <a:rPr lang="ru-RU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401337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287210" y="6452743"/>
            <a:ext cx="627062" cy="377825"/>
          </a:xfrm>
        </p:spPr>
        <p:txBody>
          <a:bodyPr/>
          <a:lstStyle/>
          <a:p>
            <a:pPr marL="0" marR="0" lvl="0" indent="0" algn="r" defTabSz="9092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1FD694-28FF-46AA-AB49-BCD39AF0F718}" type="slidenum">
              <a:rPr kumimoji="0" lang="ru-RU" sz="2200" b="1" i="0" u="none" strike="noStrike" kern="1200" cap="none" spc="0" normalizeH="0" baseline="0" noProof="0" smtClean="0">
                <a:ln>
                  <a:noFill/>
                </a:ln>
                <a:solidFill>
                  <a:srgbClr val="003274"/>
                </a:solidFill>
                <a:effectLst/>
                <a:uLnTx/>
                <a:uFillTx/>
                <a:latin typeface="Arial" charset="0"/>
                <a:ea typeface="+mn-ea"/>
                <a:cs typeface="Arial"/>
              </a:rPr>
              <a:pPr marL="0" marR="0" lvl="0" indent="0" algn="r" defTabSz="90923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rgbClr val="003274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48054" y="0"/>
            <a:ext cx="7551357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451177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02406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53615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04814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kern="0" dirty="0"/>
              <a:t>«Пилотные» закупки с формулой цены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05820" y="4867921"/>
            <a:ext cx="398546" cy="400110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&amp;</a:t>
            </a:r>
            <a:endParaRPr kumimoji="0" lang="ru-RU" sz="2600" b="0" i="0" u="none" strike="noStrike" kern="0" cap="none" spc="0" normalizeH="0" baseline="0" noProof="0" dirty="0" smtClean="0">
              <a:ln>
                <a:noFill/>
              </a:ln>
              <a:solidFill>
                <a:srgbClr val="29292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627579" y="4828281"/>
            <a:ext cx="714432" cy="500661"/>
          </a:xfrm>
          <a:prstGeom prst="roundRect">
            <a:avLst/>
          </a:prstGeom>
          <a:gradFill rotWithShape="1">
            <a:gsLst>
              <a:gs pos="0">
                <a:srgbClr val="FFFFFF">
                  <a:lumMod val="110000"/>
                  <a:satMod val="105000"/>
                  <a:tint val="67000"/>
                </a:srgbClr>
              </a:gs>
              <a:gs pos="50000">
                <a:srgbClr val="FFFFFF">
                  <a:lumMod val="105000"/>
                  <a:satMod val="103000"/>
                  <a:tint val="73000"/>
                </a:srgbClr>
              </a:gs>
              <a:gs pos="100000">
                <a:srgbClr val="FFFFFF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Цена =</a:t>
            </a:r>
            <a:endParaRPr kumimoji="0" lang="ru-RU" sz="900" b="0" i="0" u="none" strike="noStrike" kern="0" cap="none" spc="0" normalizeH="0" baseline="0" noProof="0" dirty="0">
              <a:ln>
                <a:noFill/>
              </a:ln>
              <a:solidFill>
                <a:srgbClr val="29292F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4181702" y="4820976"/>
            <a:ext cx="687263" cy="600164"/>
            <a:chOff x="9071035" y="2038350"/>
            <a:chExt cx="687263" cy="600164"/>
          </a:xfrm>
        </p:grpSpPr>
        <p:sp>
          <p:nvSpPr>
            <p:cNvPr id="13" name="TextBox 12"/>
            <p:cNvSpPr txBox="1"/>
            <p:nvPr/>
          </p:nvSpPr>
          <p:spPr>
            <a:xfrm>
              <a:off x="9071035" y="2038350"/>
              <a:ext cx="292040" cy="60016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∑</a:t>
              </a:r>
              <a:r>
                <a:rPr kumimoji="0" lang="en-US" sz="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 </a:t>
              </a:r>
              <a:endParaRPr kumimoji="0" lang="ru-RU" sz="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 Light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 flipH="1">
              <a:off x="9363075" y="2219042"/>
              <a:ext cx="395223" cy="153888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K</a:t>
              </a:r>
              <a:r>
                <a:rPr kumimoji="0" lang="en-US" sz="1000" b="0" i="0" u="none" strike="noStrike" kern="0" cap="none" spc="0" normalizeH="0" baseline="-2500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*P</a:t>
              </a:r>
              <a:r>
                <a:rPr kumimoji="0" lang="en-US" sz="1000" b="0" i="0" u="none" strike="noStrike" kern="0" cap="none" spc="0" normalizeH="0" baseline="-2500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kumimoji="0" lang="ru-RU" sz="1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139970" y="2440557"/>
              <a:ext cx="365984" cy="9233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i = 1</a:t>
              </a:r>
              <a:endParaRPr kumimoji="0" lang="ru-RU" sz="6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158865" y="2038350"/>
              <a:ext cx="78277" cy="9233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l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6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Times New Roman" panose="02020603050405020304" pitchFamily="18" charset="0"/>
                  <a:cs typeface="Times New Roman" panose="02020603050405020304" pitchFamily="18" charset="0"/>
                </a:rPr>
                <a:t>n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856311" y="1374339"/>
            <a:ext cx="560615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sz="1200" dirty="0"/>
              <a:t>Формула цены по </a:t>
            </a:r>
            <a:r>
              <a:rPr lang="ru-RU" altLang="ru-RU" sz="1200" kern="0" dirty="0"/>
              <a:t>методике </a:t>
            </a:r>
            <a:r>
              <a:rPr lang="ru-RU" sz="1200" dirty="0"/>
              <a:t>проектного офиса по развитию «Продукта АЭС»</a:t>
            </a:r>
          </a:p>
          <a:p>
            <a:pPr algn="ctr"/>
            <a:r>
              <a:rPr lang="ru-RU" sz="1200" dirty="0"/>
              <a:t>(</a:t>
            </a:r>
            <a:r>
              <a:rPr lang="ru-RU" altLang="ru-RU" sz="1200" kern="0" dirty="0"/>
              <a:t>Приказ от 24.08.2018 №1/939-П </a:t>
            </a:r>
            <a:r>
              <a:rPr lang="ru-RU" sz="1200" dirty="0"/>
              <a:t>)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84800" y="2456981"/>
            <a:ext cx="1507108" cy="1445475"/>
          </a:xfrm>
          <a:prstGeom prst="roundRect">
            <a:avLst/>
          </a:prstGeom>
          <a:gradFill rotWithShape="1">
            <a:gsLst>
              <a:gs pos="0">
                <a:srgbClr val="1FC3A3">
                  <a:satMod val="103000"/>
                  <a:lumMod val="102000"/>
                  <a:tint val="94000"/>
                </a:srgbClr>
              </a:gs>
              <a:gs pos="50000">
                <a:srgbClr val="1FC3A3">
                  <a:satMod val="110000"/>
                  <a:lumMod val="100000"/>
                  <a:shade val="100000"/>
                </a:srgbClr>
              </a:gs>
              <a:gs pos="100000">
                <a:srgbClr val="1FC3A3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Roboto"/>
                <a:ea typeface="+mn-ea"/>
                <a:cs typeface="+mn-cs"/>
              </a:rPr>
              <a:t>Разработан договор поставки с условием применения формулы цены</a:t>
            </a:r>
            <a:endParaRPr kumimoji="0" lang="ru-RU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033431" y="2489276"/>
            <a:ext cx="1372242" cy="1429029"/>
          </a:xfrm>
          <a:prstGeom prst="roundRect">
            <a:avLst/>
          </a:prstGeom>
          <a:gradFill rotWithShape="1">
            <a:gsLst>
              <a:gs pos="0">
                <a:srgbClr val="1FC3A3">
                  <a:satMod val="103000"/>
                  <a:lumMod val="102000"/>
                  <a:tint val="94000"/>
                </a:srgbClr>
              </a:gs>
              <a:gs pos="50000">
                <a:srgbClr val="1FC3A3">
                  <a:satMod val="110000"/>
                  <a:lumMod val="100000"/>
                  <a:shade val="100000"/>
                </a:srgbClr>
              </a:gs>
              <a:gs pos="100000">
                <a:srgbClr val="1FC3A3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Roboto"/>
                <a:ea typeface="+mn-ea"/>
                <a:cs typeface="+mn-cs"/>
              </a:rPr>
              <a:t>Закупочная документация согласована</a:t>
            </a:r>
          </a:p>
        </p:txBody>
      </p:sp>
      <p:sp>
        <p:nvSpPr>
          <p:cNvPr id="20" name="Стрелка вправо 19"/>
          <p:cNvSpPr/>
          <p:nvPr/>
        </p:nvSpPr>
        <p:spPr>
          <a:xfrm>
            <a:off x="1856310" y="3025376"/>
            <a:ext cx="209550" cy="404425"/>
          </a:xfrm>
          <a:prstGeom prst="rightArrow">
            <a:avLst/>
          </a:prstGeom>
          <a:gradFill rotWithShape="1">
            <a:gsLst>
              <a:gs pos="0">
                <a:srgbClr val="4391CB">
                  <a:lumMod val="110000"/>
                  <a:satMod val="105000"/>
                  <a:tint val="67000"/>
                </a:srgbClr>
              </a:gs>
              <a:gs pos="50000">
                <a:srgbClr val="4391CB">
                  <a:lumMod val="105000"/>
                  <a:satMod val="103000"/>
                  <a:tint val="73000"/>
                </a:srgbClr>
              </a:gs>
              <a:gs pos="100000">
                <a:srgbClr val="4391CB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391CB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21" name="Стрелка вправо 20"/>
          <p:cNvSpPr/>
          <p:nvPr/>
        </p:nvSpPr>
        <p:spPr>
          <a:xfrm>
            <a:off x="3754267" y="3030061"/>
            <a:ext cx="209550" cy="404425"/>
          </a:xfrm>
          <a:prstGeom prst="rightArrow">
            <a:avLst/>
          </a:prstGeom>
          <a:gradFill rotWithShape="1">
            <a:gsLst>
              <a:gs pos="0">
                <a:srgbClr val="4391CB">
                  <a:lumMod val="110000"/>
                  <a:satMod val="105000"/>
                  <a:tint val="67000"/>
                </a:srgbClr>
              </a:gs>
              <a:gs pos="50000">
                <a:srgbClr val="4391CB">
                  <a:lumMod val="105000"/>
                  <a:satMod val="103000"/>
                  <a:tint val="73000"/>
                </a:srgbClr>
              </a:gs>
              <a:gs pos="100000">
                <a:srgbClr val="4391CB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391CB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22" name="Стрелка вправо 21"/>
          <p:cNvSpPr/>
          <p:nvPr/>
        </p:nvSpPr>
        <p:spPr>
          <a:xfrm>
            <a:off x="5538033" y="3035636"/>
            <a:ext cx="209550" cy="404425"/>
          </a:xfrm>
          <a:prstGeom prst="rightArrow">
            <a:avLst/>
          </a:prstGeom>
          <a:gradFill rotWithShape="1">
            <a:gsLst>
              <a:gs pos="0">
                <a:srgbClr val="4391CB">
                  <a:lumMod val="110000"/>
                  <a:satMod val="105000"/>
                  <a:tint val="67000"/>
                </a:srgbClr>
              </a:gs>
              <a:gs pos="50000">
                <a:srgbClr val="4391CB">
                  <a:lumMod val="105000"/>
                  <a:satMod val="103000"/>
                  <a:tint val="73000"/>
                </a:srgbClr>
              </a:gs>
              <a:gs pos="100000">
                <a:srgbClr val="4391CB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391CB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164002" y="2470284"/>
            <a:ext cx="1485941" cy="1459930"/>
          </a:xfrm>
          <a:prstGeom prst="roundRect">
            <a:avLst/>
          </a:prstGeom>
          <a:gradFill rotWithShape="1">
            <a:gsLst>
              <a:gs pos="0">
                <a:srgbClr val="1FC3A3">
                  <a:satMod val="103000"/>
                  <a:lumMod val="102000"/>
                  <a:tint val="94000"/>
                </a:srgbClr>
              </a:gs>
              <a:gs pos="50000">
                <a:srgbClr val="1FC3A3">
                  <a:satMod val="110000"/>
                  <a:lumMod val="100000"/>
                  <a:shade val="100000"/>
                </a:srgbClr>
              </a:gs>
              <a:gs pos="100000">
                <a:srgbClr val="1FC3A3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algn="ctr"/>
            <a:r>
              <a:rPr lang="ru-RU" sz="1200" dirty="0"/>
              <a:t>Получены ТКП, </a:t>
            </a:r>
          </a:p>
          <a:p>
            <a:pPr algn="ctr"/>
            <a:r>
              <a:rPr lang="ru-RU" sz="1200" dirty="0"/>
              <a:t>определена НМЦ («базовая» цена) </a:t>
            </a:r>
          </a:p>
        </p:txBody>
      </p:sp>
      <p:sp>
        <p:nvSpPr>
          <p:cNvPr id="24" name="Стрелка вправо 23"/>
          <p:cNvSpPr/>
          <p:nvPr/>
        </p:nvSpPr>
        <p:spPr>
          <a:xfrm>
            <a:off x="7199033" y="3038808"/>
            <a:ext cx="209550" cy="404425"/>
          </a:xfrm>
          <a:prstGeom prst="rightArrow">
            <a:avLst/>
          </a:prstGeom>
          <a:gradFill rotWithShape="1">
            <a:gsLst>
              <a:gs pos="0">
                <a:srgbClr val="4391CB">
                  <a:lumMod val="110000"/>
                  <a:satMod val="105000"/>
                  <a:tint val="67000"/>
                </a:srgbClr>
              </a:gs>
              <a:gs pos="50000">
                <a:srgbClr val="4391CB">
                  <a:lumMod val="105000"/>
                  <a:satMod val="103000"/>
                  <a:tint val="73000"/>
                </a:srgbClr>
              </a:gs>
              <a:gs pos="100000">
                <a:srgbClr val="4391CB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391CB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850648" y="2475737"/>
            <a:ext cx="1298120" cy="1445475"/>
          </a:xfrm>
          <a:prstGeom prst="roundRect">
            <a:avLst/>
          </a:prstGeom>
          <a:gradFill rotWithShape="1">
            <a:gsLst>
              <a:gs pos="0">
                <a:srgbClr val="4391CB">
                  <a:satMod val="103000"/>
                  <a:lumMod val="102000"/>
                  <a:tint val="94000"/>
                </a:srgbClr>
              </a:gs>
              <a:gs pos="50000">
                <a:srgbClr val="4391CB">
                  <a:satMod val="110000"/>
                  <a:lumMod val="100000"/>
                  <a:shade val="100000"/>
                </a:srgbClr>
              </a:gs>
              <a:gs pos="100000">
                <a:srgbClr val="4391CB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Roboto"/>
                <a:ea typeface="+mn-ea"/>
                <a:cs typeface="+mn-cs"/>
              </a:rPr>
              <a:t>Плановый срок публикации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Roboto"/>
                <a:ea typeface="+mn-ea"/>
                <a:cs typeface="+mn-cs"/>
              </a:rPr>
              <a:t>30.11.18</a:t>
            </a:r>
            <a:endParaRPr kumimoji="0" lang="ru-RU" sz="1200" b="0" i="0" u="sng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7462462" y="2487547"/>
            <a:ext cx="1261222" cy="1445475"/>
          </a:xfrm>
          <a:prstGeom prst="roundRect">
            <a:avLst/>
          </a:prstGeom>
          <a:gradFill rotWithShape="1">
            <a:gsLst>
              <a:gs pos="0">
                <a:srgbClr val="4391CB">
                  <a:satMod val="103000"/>
                  <a:lumMod val="102000"/>
                  <a:tint val="94000"/>
                </a:srgbClr>
              </a:gs>
              <a:gs pos="50000">
                <a:srgbClr val="4391CB">
                  <a:satMod val="110000"/>
                  <a:lumMod val="100000"/>
                  <a:shade val="100000"/>
                </a:srgbClr>
              </a:gs>
              <a:gs pos="100000">
                <a:srgbClr val="4391CB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Roboto"/>
                <a:ea typeface="+mn-ea"/>
                <a:cs typeface="+mn-cs"/>
              </a:rPr>
              <a:t>Плановый срок вскрытия предложений – </a:t>
            </a:r>
            <a:r>
              <a:rPr kumimoji="0" lang="ru-RU" sz="1200" b="0" i="0" u="sng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Roboto"/>
                <a:ea typeface="+mn-ea"/>
                <a:cs typeface="+mn-cs"/>
              </a:rPr>
              <a:t>10.12.18</a:t>
            </a:r>
            <a:endParaRPr kumimoji="0" lang="ru-RU" sz="1200" b="0" i="0" u="sng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983787" y="4626545"/>
            <a:ext cx="507453" cy="910935"/>
          </a:xfrm>
          <a:prstGeom prst="rect">
            <a:avLst/>
          </a:prstGeom>
          <a:gradFill rotWithShape="1">
            <a:gsLst>
              <a:gs pos="0">
                <a:srgbClr val="FFFFFF">
                  <a:satMod val="103000"/>
                  <a:lumMod val="102000"/>
                  <a:tint val="94000"/>
                </a:srgbClr>
              </a:gs>
              <a:gs pos="50000">
                <a:srgbClr val="FFFFFF">
                  <a:satMod val="110000"/>
                  <a:lumMod val="100000"/>
                  <a:shade val="100000"/>
                </a:srgbClr>
              </a:gs>
              <a:gs pos="100000">
                <a:srgbClr val="FFFFFF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>
            <a:solidFill>
              <a:srgbClr val="29292F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P</a:t>
            </a: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1</a:t>
            </a: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29292F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P2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29292F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29292F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29292F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PN</a:t>
            </a:r>
            <a:endParaRPr kumimoji="0" lang="ru-RU" sz="900" b="0" i="0" u="none" strike="noStrike" kern="0" cap="none" spc="0" normalizeH="0" baseline="0" noProof="0" dirty="0">
              <a:ln>
                <a:noFill/>
              </a:ln>
              <a:solidFill>
                <a:srgbClr val="29292F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2191794" y="5062967"/>
            <a:ext cx="45719" cy="45719"/>
          </a:xfrm>
          <a:prstGeom prst="ellipse">
            <a:avLst/>
          </a:prstGeom>
          <a:solidFill>
            <a:srgbClr val="1E3B8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2193337" y="5215367"/>
            <a:ext cx="45719" cy="45719"/>
          </a:xfrm>
          <a:prstGeom prst="ellipse">
            <a:avLst/>
          </a:prstGeom>
          <a:solidFill>
            <a:srgbClr val="1E3B8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2193337" y="5139167"/>
            <a:ext cx="45719" cy="45719"/>
          </a:xfrm>
          <a:prstGeom prst="ellipse">
            <a:avLst/>
          </a:prstGeom>
          <a:solidFill>
            <a:srgbClr val="1E3B8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918655" y="4626546"/>
            <a:ext cx="507453" cy="910935"/>
          </a:xfrm>
          <a:prstGeom prst="rect">
            <a:avLst/>
          </a:prstGeom>
          <a:gradFill rotWithShape="1">
            <a:gsLst>
              <a:gs pos="0">
                <a:srgbClr val="FFFFFF">
                  <a:satMod val="103000"/>
                  <a:lumMod val="102000"/>
                  <a:tint val="94000"/>
                </a:srgbClr>
              </a:gs>
              <a:gs pos="50000">
                <a:srgbClr val="FFFFFF">
                  <a:satMod val="110000"/>
                  <a:lumMod val="100000"/>
                  <a:shade val="100000"/>
                </a:srgbClr>
              </a:gs>
              <a:gs pos="100000">
                <a:srgbClr val="FFFFFF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>
            <a:solidFill>
              <a:srgbClr val="29292F"/>
            </a:solidFill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K</a:t>
            </a: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1</a:t>
            </a: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29292F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K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2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29292F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29292F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29292F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K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N</a:t>
            </a:r>
            <a:endParaRPr kumimoji="0" lang="ru-RU" sz="900" b="0" i="0" u="none" strike="noStrike" kern="0" cap="none" spc="0" normalizeH="0" baseline="0" noProof="0" dirty="0">
              <a:ln>
                <a:noFill/>
              </a:ln>
              <a:solidFill>
                <a:srgbClr val="29292F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33" name="Овал 32"/>
          <p:cNvSpPr/>
          <p:nvPr/>
        </p:nvSpPr>
        <p:spPr>
          <a:xfrm>
            <a:off x="3151914" y="5059155"/>
            <a:ext cx="45719" cy="45719"/>
          </a:xfrm>
          <a:prstGeom prst="ellipse">
            <a:avLst/>
          </a:prstGeom>
          <a:solidFill>
            <a:srgbClr val="1E3B8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3153457" y="5211555"/>
            <a:ext cx="45719" cy="45719"/>
          </a:xfrm>
          <a:prstGeom prst="ellipse">
            <a:avLst/>
          </a:prstGeom>
          <a:solidFill>
            <a:srgbClr val="1E3B8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3153457" y="5135355"/>
            <a:ext cx="45719" cy="45719"/>
          </a:xfrm>
          <a:prstGeom prst="ellipse">
            <a:avLst/>
          </a:prstGeom>
          <a:solidFill>
            <a:srgbClr val="1E3B8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36" name="Стрелка вправо 35"/>
          <p:cNvSpPr/>
          <p:nvPr/>
        </p:nvSpPr>
        <p:spPr>
          <a:xfrm>
            <a:off x="3538930" y="4887421"/>
            <a:ext cx="209550" cy="404425"/>
          </a:xfrm>
          <a:prstGeom prst="rightArrow">
            <a:avLst/>
          </a:prstGeom>
          <a:gradFill rotWithShape="1">
            <a:gsLst>
              <a:gs pos="0">
                <a:srgbClr val="4391CB">
                  <a:lumMod val="110000"/>
                  <a:satMod val="105000"/>
                  <a:tint val="67000"/>
                </a:srgbClr>
              </a:gs>
              <a:gs pos="50000">
                <a:srgbClr val="4391CB">
                  <a:lumMod val="105000"/>
                  <a:satMod val="103000"/>
                  <a:tint val="73000"/>
                </a:srgbClr>
              </a:gs>
              <a:gs pos="100000">
                <a:srgbClr val="4391CB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391CB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29292F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937768" y="5606280"/>
            <a:ext cx="553769" cy="27699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Roboto Light"/>
                <a:ea typeface="+mn-ea"/>
                <a:cs typeface="+mn-cs"/>
              </a:rPr>
              <a:t>Критерии цены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928385" y="5606280"/>
            <a:ext cx="553769" cy="27699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Roboto Light"/>
                <a:ea typeface="+mn-ea"/>
                <a:cs typeface="+mn-cs"/>
              </a:rPr>
              <a:t>Веса критериев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23679" y="4955245"/>
            <a:ext cx="1451963" cy="415498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Roboto Light"/>
                <a:ea typeface="+mn-ea"/>
                <a:cs typeface="+mn-cs"/>
              </a:rPr>
              <a:t>Поставщик самостоятельно выбирает критерии цены</a:t>
            </a:r>
          </a:p>
        </p:txBody>
      </p:sp>
      <p:cxnSp>
        <p:nvCxnSpPr>
          <p:cNvPr id="40" name="Прямая со стрелкой 39"/>
          <p:cNvCxnSpPr>
            <a:stCxn id="39" idx="3"/>
          </p:cNvCxnSpPr>
          <p:nvPr/>
        </p:nvCxnSpPr>
        <p:spPr>
          <a:xfrm>
            <a:off x="1675642" y="5162994"/>
            <a:ext cx="272677" cy="253114"/>
          </a:xfrm>
          <a:prstGeom prst="straightConnector1">
            <a:avLst/>
          </a:prstGeom>
          <a:noFill/>
          <a:ln w="6350" cap="flat" cmpd="sng" algn="ctr">
            <a:solidFill>
              <a:srgbClr val="29292F"/>
            </a:solidFill>
            <a:prstDash val="solid"/>
            <a:miter lim="800000"/>
            <a:tailEnd type="none"/>
          </a:ln>
          <a:effectLst/>
        </p:spPr>
      </p:cxnSp>
      <p:cxnSp>
        <p:nvCxnSpPr>
          <p:cNvPr id="41" name="Прямая со стрелкой 40"/>
          <p:cNvCxnSpPr>
            <a:stCxn id="39" idx="3"/>
          </p:cNvCxnSpPr>
          <p:nvPr/>
        </p:nvCxnSpPr>
        <p:spPr>
          <a:xfrm flipV="1">
            <a:off x="1675642" y="4765808"/>
            <a:ext cx="272677" cy="397186"/>
          </a:xfrm>
          <a:prstGeom prst="straightConnector1">
            <a:avLst/>
          </a:prstGeom>
          <a:noFill/>
          <a:ln w="6350" cap="flat" cmpd="sng" algn="ctr">
            <a:solidFill>
              <a:srgbClr val="29292F"/>
            </a:solidFill>
            <a:prstDash val="solid"/>
            <a:miter lim="800000"/>
            <a:tailEnd type="none"/>
          </a:ln>
          <a:effectLst/>
        </p:spPr>
      </p:cxnSp>
      <p:sp>
        <p:nvSpPr>
          <p:cNvPr id="42" name="Скругленный прямоугольник 41"/>
          <p:cNvSpPr/>
          <p:nvPr/>
        </p:nvSpPr>
        <p:spPr>
          <a:xfrm>
            <a:off x="4982124" y="4576076"/>
            <a:ext cx="1107064" cy="851183"/>
          </a:xfrm>
          <a:prstGeom prst="roundRect">
            <a:avLst>
              <a:gd name="adj" fmla="val 18046"/>
            </a:avLst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04.12.2018*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1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28.11.2018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30.11.2018</a:t>
            </a:r>
            <a:endParaRPr kumimoji="0" lang="ru-RU" sz="1000" b="0" i="0" u="none" strike="noStrike" kern="0" cap="none" spc="0" normalizeH="0" baseline="0" noProof="0" dirty="0">
              <a:ln>
                <a:noFill/>
              </a:ln>
              <a:solidFill>
                <a:srgbClr val="29292F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6301519" y="4576076"/>
            <a:ext cx="1107064" cy="851183"/>
          </a:xfrm>
          <a:prstGeom prst="roundRect">
            <a:avLst>
              <a:gd name="adj" fmla="val 18046"/>
            </a:avLst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17.12.2018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10.12.2018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11.12.2018</a:t>
            </a:r>
            <a:endParaRPr kumimoji="0" lang="ru-RU" sz="1000" b="0" i="0" u="none" strike="noStrike" kern="0" cap="none" spc="0" normalizeH="0" baseline="0" noProof="0" dirty="0">
              <a:ln>
                <a:noFill/>
              </a:ln>
              <a:solidFill>
                <a:srgbClr val="29292F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050646" y="5669698"/>
            <a:ext cx="3594996" cy="13849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Roboto Light"/>
                <a:ea typeface="+mn-ea"/>
                <a:cs typeface="+mn-cs"/>
              </a:rPr>
              <a:t>* - </a:t>
            </a: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Roboto Light"/>
                <a:ea typeface="+mn-ea"/>
                <a:cs typeface="+mn-cs"/>
              </a:rPr>
              <a:t>повторная</a:t>
            </a:r>
            <a:r>
              <a:rPr kumimoji="0" lang="ru-RU" sz="8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Roboto Light"/>
                <a:ea typeface="+mn-ea"/>
                <a:cs typeface="+mn-cs"/>
              </a:rPr>
              <a:t> </a:t>
            </a: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Roboto Light"/>
                <a:ea typeface="+mn-ea"/>
                <a:cs typeface="+mn-cs"/>
              </a:rPr>
              <a:t>публикация</a:t>
            </a:r>
            <a:endParaRPr kumimoji="0" lang="ru-RU" sz="800" b="0" i="0" u="none" strike="noStrike" kern="0" cap="none" spc="0" normalizeH="0" baseline="0" noProof="0" dirty="0" smtClean="0">
              <a:ln>
                <a:noFill/>
              </a:ln>
              <a:solidFill>
                <a:srgbClr val="29292F"/>
              </a:solidFill>
              <a:effectLst/>
              <a:uLnTx/>
              <a:uFillTx/>
              <a:latin typeface="Roboto Light"/>
              <a:ea typeface="+mn-ea"/>
              <a:cs typeface="+mn-cs"/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7459198" y="4576076"/>
            <a:ext cx="1415721" cy="851183"/>
          </a:xfrm>
          <a:prstGeom prst="roundRect">
            <a:avLst>
              <a:gd name="adj" fmla="val 18046"/>
            </a:avLst>
          </a:prstGeom>
          <a:solidFill>
            <a:sysClr val="window" lastClr="FFFFFF"/>
          </a:solidFill>
          <a:ln w="9525" cap="flat" cmpd="sng" algn="ctr">
            <a:solidFill>
              <a:srgbClr val="0070C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- «полярный» кран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- охладители СВО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0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- фильтр-адсорбер</a:t>
            </a:r>
            <a:endParaRPr kumimoji="0" lang="ru-RU" sz="1000" b="0" i="0" u="none" strike="noStrike" kern="0" cap="none" spc="0" normalizeH="0" baseline="0" noProof="0" dirty="0">
              <a:ln>
                <a:noFill/>
              </a:ln>
              <a:solidFill>
                <a:srgbClr val="29292F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36684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287210" y="6452743"/>
            <a:ext cx="627062" cy="377825"/>
          </a:xfrm>
        </p:spPr>
        <p:txBody>
          <a:bodyPr/>
          <a:lstStyle/>
          <a:p>
            <a:pPr marL="0" marR="0" lvl="0" indent="0" algn="r" defTabSz="9092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1FD694-28FF-46AA-AB49-BCD39AF0F718}" type="slidenum">
              <a:rPr kumimoji="0" lang="ru-RU" sz="2200" b="1" i="0" u="none" strike="noStrike" kern="1200" cap="none" spc="0" normalizeH="0" baseline="0" noProof="0" smtClean="0">
                <a:ln>
                  <a:noFill/>
                </a:ln>
                <a:solidFill>
                  <a:srgbClr val="003274"/>
                </a:solidFill>
                <a:effectLst/>
                <a:uLnTx/>
                <a:uFillTx/>
                <a:latin typeface="Arial" charset="0"/>
                <a:ea typeface="+mn-ea"/>
                <a:cs typeface="Arial"/>
              </a:rPr>
              <a:pPr marL="0" marR="0" lvl="0" indent="0" algn="r" defTabSz="90923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rgbClr val="003274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48054" y="0"/>
            <a:ext cx="7551357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451177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02406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53615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04814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kern="0" dirty="0" smtClean="0"/>
              <a:t>«Пилотные» закупки по РКД</a:t>
            </a:r>
            <a:endParaRPr lang="ru-RU" kern="0" dirty="0"/>
          </a:p>
        </p:txBody>
      </p:sp>
      <p:sp>
        <p:nvSpPr>
          <p:cNvPr id="20" name="TextBox 19"/>
          <p:cNvSpPr txBox="1"/>
          <p:nvPr/>
        </p:nvSpPr>
        <p:spPr>
          <a:xfrm>
            <a:off x="2678199" y="1155330"/>
            <a:ext cx="40132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Roboto Light"/>
              </a:rPr>
              <a:t>«Пилотная» закупка по РКД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136727" y="2702014"/>
            <a:ext cx="1307301" cy="1321654"/>
          </a:xfrm>
          <a:prstGeom prst="roundRect">
            <a:avLst/>
          </a:prstGeom>
          <a:gradFill rotWithShape="1">
            <a:gsLst>
              <a:gs pos="0">
                <a:srgbClr val="1FC3A3">
                  <a:satMod val="103000"/>
                  <a:lumMod val="102000"/>
                  <a:tint val="94000"/>
                </a:srgbClr>
              </a:gs>
              <a:gs pos="50000">
                <a:srgbClr val="1FC3A3">
                  <a:satMod val="110000"/>
                  <a:lumMod val="100000"/>
                  <a:shade val="100000"/>
                </a:srgbClr>
              </a:gs>
              <a:gs pos="100000">
                <a:srgbClr val="1FC3A3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Roboto"/>
                <a:ea typeface="+mn-ea"/>
                <a:cs typeface="+mn-cs"/>
              </a:rPr>
              <a:t>Определен </a:t>
            </a:r>
            <a:r>
              <a:rPr kumimoji="0" lang="ru-RU" sz="12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Roboto"/>
                <a:ea typeface="+mn-ea"/>
                <a:cs typeface="+mn-cs"/>
              </a:rPr>
              <a:t>изготовитель-владелец 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Roboto"/>
                <a:ea typeface="+mn-ea"/>
                <a:cs typeface="+mn-cs"/>
              </a:rPr>
              <a:t>РКД</a:t>
            </a:r>
            <a:endParaRPr kumimoji="0" lang="ru-RU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592404" y="3246072"/>
            <a:ext cx="1546276" cy="1321654"/>
          </a:xfrm>
          <a:prstGeom prst="roundRect">
            <a:avLst/>
          </a:prstGeom>
          <a:gradFill rotWithShape="1">
            <a:gsLst>
              <a:gs pos="0">
                <a:srgbClr val="1FC3A3">
                  <a:satMod val="103000"/>
                  <a:lumMod val="102000"/>
                  <a:tint val="94000"/>
                </a:srgbClr>
              </a:gs>
              <a:gs pos="50000">
                <a:srgbClr val="1FC3A3">
                  <a:satMod val="110000"/>
                  <a:lumMod val="100000"/>
                  <a:shade val="100000"/>
                </a:srgbClr>
              </a:gs>
              <a:gs pos="100000">
                <a:srgbClr val="1FC3A3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Roboto"/>
                <a:ea typeface="+mn-ea"/>
                <a:cs typeface="+mn-cs"/>
              </a:rPr>
              <a:t>Разработан договор авторского надзора за РКД между поставщиком и владельцем РКД</a:t>
            </a:r>
            <a:endParaRPr kumimoji="0" lang="ru-RU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592404" y="1889761"/>
            <a:ext cx="1546276" cy="1321654"/>
          </a:xfrm>
          <a:prstGeom prst="roundRect">
            <a:avLst/>
          </a:prstGeom>
          <a:gradFill rotWithShape="1">
            <a:gsLst>
              <a:gs pos="0">
                <a:srgbClr val="1FC3A3">
                  <a:satMod val="103000"/>
                  <a:lumMod val="102000"/>
                  <a:tint val="94000"/>
                </a:srgbClr>
              </a:gs>
              <a:gs pos="50000">
                <a:srgbClr val="1FC3A3">
                  <a:satMod val="110000"/>
                  <a:lumMod val="100000"/>
                  <a:shade val="100000"/>
                </a:srgbClr>
              </a:gs>
              <a:gs pos="100000">
                <a:srgbClr val="1FC3A3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Roboto"/>
                <a:ea typeface="+mn-ea"/>
                <a:cs typeface="+mn-cs"/>
              </a:rPr>
              <a:t>Разработан договор поставки с условием изготовления по РКД владельца</a:t>
            </a:r>
            <a:endParaRPr kumimoji="0" lang="ru-RU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671611" y="1307730"/>
            <a:ext cx="40132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Roboto Light"/>
              </a:rPr>
              <a:t>(Поставка баков гидрозатвора)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865412" y="2711325"/>
            <a:ext cx="1318697" cy="1321654"/>
          </a:xfrm>
          <a:prstGeom prst="roundRect">
            <a:avLst/>
          </a:prstGeom>
          <a:gradFill rotWithShape="1">
            <a:gsLst>
              <a:gs pos="0">
                <a:srgbClr val="1FC3A3">
                  <a:satMod val="103000"/>
                  <a:lumMod val="102000"/>
                  <a:tint val="94000"/>
                </a:srgbClr>
              </a:gs>
              <a:gs pos="50000">
                <a:srgbClr val="1FC3A3">
                  <a:satMod val="110000"/>
                  <a:lumMod val="100000"/>
                  <a:shade val="100000"/>
                </a:srgbClr>
              </a:gs>
              <a:gs pos="100000">
                <a:srgbClr val="1FC3A3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algn="ctr"/>
            <a:r>
              <a:rPr lang="ru-RU" sz="1200" dirty="0"/>
              <a:t>Согласована закупочная документация</a:t>
            </a:r>
          </a:p>
        </p:txBody>
      </p:sp>
      <p:sp>
        <p:nvSpPr>
          <p:cNvPr id="28" name="Стрелка вправо 27"/>
          <p:cNvSpPr/>
          <p:nvPr/>
        </p:nvSpPr>
        <p:spPr>
          <a:xfrm>
            <a:off x="4626935" y="2947416"/>
            <a:ext cx="209550" cy="819699"/>
          </a:xfrm>
          <a:prstGeom prst="rightArrow">
            <a:avLst/>
          </a:prstGeom>
          <a:gradFill rotWithShape="1">
            <a:gsLst>
              <a:gs pos="0">
                <a:srgbClr val="4391CB">
                  <a:lumMod val="110000"/>
                  <a:satMod val="105000"/>
                  <a:tint val="67000"/>
                </a:srgbClr>
              </a:gs>
              <a:gs pos="50000">
                <a:srgbClr val="4391CB">
                  <a:lumMod val="105000"/>
                  <a:satMod val="103000"/>
                  <a:tint val="73000"/>
                </a:srgbClr>
              </a:gs>
              <a:gs pos="100000">
                <a:srgbClr val="4391CB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391CB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29" name="Стрелка вправо 28"/>
          <p:cNvSpPr/>
          <p:nvPr/>
        </p:nvSpPr>
        <p:spPr>
          <a:xfrm>
            <a:off x="6214143" y="2952991"/>
            <a:ext cx="209550" cy="819699"/>
          </a:xfrm>
          <a:prstGeom prst="rightArrow">
            <a:avLst/>
          </a:prstGeom>
          <a:gradFill rotWithShape="1">
            <a:gsLst>
              <a:gs pos="0">
                <a:srgbClr val="4391CB">
                  <a:lumMod val="110000"/>
                  <a:satMod val="105000"/>
                  <a:tint val="67000"/>
                </a:srgbClr>
              </a:gs>
              <a:gs pos="50000">
                <a:srgbClr val="4391CB">
                  <a:lumMod val="105000"/>
                  <a:satMod val="103000"/>
                  <a:tint val="73000"/>
                </a:srgbClr>
              </a:gs>
              <a:gs pos="100000">
                <a:srgbClr val="4391CB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391CB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6429988" y="2711325"/>
            <a:ext cx="1122812" cy="1321654"/>
          </a:xfrm>
          <a:prstGeom prst="roundRect">
            <a:avLst/>
          </a:prstGeom>
          <a:gradFill rotWithShape="1">
            <a:gsLst>
              <a:gs pos="0">
                <a:srgbClr val="1E3B80">
                  <a:satMod val="103000"/>
                  <a:lumMod val="102000"/>
                  <a:tint val="94000"/>
                </a:srgbClr>
              </a:gs>
              <a:gs pos="50000">
                <a:srgbClr val="1E3B80">
                  <a:satMod val="110000"/>
                  <a:lumMod val="100000"/>
                  <a:shade val="100000"/>
                </a:srgbClr>
              </a:gs>
              <a:gs pos="100000">
                <a:srgbClr val="1E3B80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Срок публикации </a:t>
            </a:r>
            <a:r>
              <a:rPr kumimoji="0" lang="ru-RU" sz="1200" b="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30.11.18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3341826" y="2780843"/>
            <a:ext cx="1227320" cy="1208441"/>
          </a:xfrm>
          <a:prstGeom prst="roundRect">
            <a:avLst/>
          </a:prstGeom>
          <a:gradFill rotWithShape="1">
            <a:gsLst>
              <a:gs pos="0">
                <a:srgbClr val="1FC3A3">
                  <a:satMod val="103000"/>
                  <a:lumMod val="102000"/>
                  <a:tint val="94000"/>
                </a:srgbClr>
              </a:gs>
              <a:gs pos="50000">
                <a:srgbClr val="1FC3A3">
                  <a:satMod val="110000"/>
                  <a:lumMod val="100000"/>
                  <a:shade val="100000"/>
                </a:srgbClr>
              </a:gs>
              <a:gs pos="100000">
                <a:srgbClr val="1FC3A3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algn="ctr"/>
            <a:r>
              <a:rPr lang="ru-RU" sz="1200" dirty="0"/>
              <a:t>Получены ТКП, </a:t>
            </a:r>
          </a:p>
          <a:p>
            <a:pPr algn="ctr"/>
            <a:r>
              <a:rPr lang="ru-RU" sz="1200" dirty="0"/>
              <a:t>определена НМЦ («базовая» цена) </a:t>
            </a: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7792127" y="2714589"/>
            <a:ext cx="1285243" cy="1321654"/>
          </a:xfrm>
          <a:prstGeom prst="roundRect">
            <a:avLst/>
          </a:prstGeom>
          <a:gradFill rotWithShape="1">
            <a:gsLst>
              <a:gs pos="0">
                <a:srgbClr val="1E3B80">
                  <a:satMod val="103000"/>
                  <a:lumMod val="102000"/>
                  <a:tint val="94000"/>
                </a:srgbClr>
              </a:gs>
              <a:gs pos="50000">
                <a:srgbClr val="1E3B80">
                  <a:satMod val="110000"/>
                  <a:lumMod val="100000"/>
                  <a:shade val="100000"/>
                </a:srgbClr>
              </a:gs>
              <a:gs pos="100000">
                <a:srgbClr val="1E3B80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0" dirty="0">
                <a:solidFill>
                  <a:schemeClr val="bg1"/>
                </a:solidFill>
                <a:latin typeface="Roboto"/>
              </a:rPr>
              <a:t>С</a:t>
            </a: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рок вскрытия предложений </a:t>
            </a:r>
            <a:r>
              <a:rPr kumimoji="0" lang="ru-RU" sz="1200" b="0" i="0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11.12.18</a:t>
            </a:r>
            <a:endParaRPr kumimoji="0" lang="ru-RU" sz="1200" b="0" i="0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33" name="Стрелка вправо 32"/>
          <p:cNvSpPr/>
          <p:nvPr/>
        </p:nvSpPr>
        <p:spPr>
          <a:xfrm>
            <a:off x="7578387" y="2956163"/>
            <a:ext cx="209550" cy="819699"/>
          </a:xfrm>
          <a:prstGeom prst="rightArrow">
            <a:avLst/>
          </a:prstGeom>
          <a:gradFill rotWithShape="1">
            <a:gsLst>
              <a:gs pos="0">
                <a:srgbClr val="4391CB">
                  <a:lumMod val="110000"/>
                  <a:satMod val="105000"/>
                  <a:tint val="67000"/>
                </a:srgbClr>
              </a:gs>
              <a:gs pos="50000">
                <a:srgbClr val="4391CB">
                  <a:lumMod val="105000"/>
                  <a:satMod val="103000"/>
                  <a:tint val="73000"/>
                </a:srgbClr>
              </a:gs>
              <a:gs pos="100000">
                <a:srgbClr val="4391CB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391CB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34" name="Левая фигурная скобка 33"/>
          <p:cNvSpPr/>
          <p:nvPr/>
        </p:nvSpPr>
        <p:spPr>
          <a:xfrm rot="16200000">
            <a:off x="6053928" y="1576626"/>
            <a:ext cx="421884" cy="5341118"/>
          </a:xfrm>
          <a:prstGeom prst="leftBrace">
            <a:avLst>
              <a:gd name="adj1" fmla="val 61770"/>
              <a:gd name="adj2" fmla="val 67726"/>
            </a:avLst>
          </a:prstGeom>
          <a:noFill/>
          <a:ln w="19050" cap="flat" cmpd="sng" algn="ctr">
            <a:solidFill>
              <a:srgbClr val="4391CB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12083" y="5390665"/>
            <a:ext cx="3523346" cy="184666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0" tIns="0" rIns="0" bIns="0" rtlCol="0">
            <a:spAutoFit/>
          </a:bodyPr>
          <a:lstStyle/>
          <a:p>
            <a:pPr lvl="0" algn="ctr">
              <a:spcAft>
                <a:spcPts val="600"/>
              </a:spcAft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Roboto Light"/>
                <a:ea typeface="+mn-ea"/>
                <a:cs typeface="+mn-cs"/>
              </a:rPr>
              <a:t>Схема может применяться</a:t>
            </a:r>
          </a:p>
        </p:txBody>
      </p:sp>
      <p:grpSp>
        <p:nvGrpSpPr>
          <p:cNvPr id="2" name="Группа 1"/>
          <p:cNvGrpSpPr/>
          <p:nvPr/>
        </p:nvGrpSpPr>
        <p:grpSpPr>
          <a:xfrm>
            <a:off x="5400095" y="4614912"/>
            <a:ext cx="3621218" cy="1010321"/>
            <a:chOff x="3580694" y="4840221"/>
            <a:chExt cx="5332576" cy="688907"/>
          </a:xfrm>
        </p:grpSpPr>
        <p:sp>
          <p:nvSpPr>
            <p:cNvPr id="37" name="Левая фигурная скобка 36"/>
            <p:cNvSpPr/>
            <p:nvPr/>
          </p:nvSpPr>
          <p:spPr>
            <a:xfrm rot="5400000">
              <a:off x="6158499" y="2262416"/>
              <a:ext cx="176966" cy="5332575"/>
            </a:xfrm>
            <a:prstGeom prst="leftBrace">
              <a:avLst>
                <a:gd name="adj1" fmla="val 61770"/>
                <a:gd name="adj2" fmla="val 50000"/>
              </a:avLst>
            </a:prstGeom>
            <a:solidFill>
              <a:sysClr val="window" lastClr="FFFFFF"/>
            </a:solidFill>
            <a:ln w="19050" cap="flat" cmpd="sng" algn="ctr">
              <a:solidFill>
                <a:srgbClr val="4391CB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200" b="0" i="0" u="none" strike="noStrike" kern="0" cap="none" spc="0" normalizeH="0" baseline="0" noProof="0">
                <a:ln>
                  <a:noFill/>
                </a:ln>
                <a:effectLst/>
                <a:uLnTx/>
                <a:uFillTx/>
                <a:latin typeface="Roboto"/>
                <a:ea typeface="+mn-ea"/>
                <a:cs typeface="+mn-cs"/>
              </a:endParaRPr>
            </a:p>
          </p:txBody>
        </p:sp>
        <p:grpSp>
          <p:nvGrpSpPr>
            <p:cNvPr id="36" name="Группа 35"/>
            <p:cNvGrpSpPr/>
            <p:nvPr/>
          </p:nvGrpSpPr>
          <p:grpSpPr>
            <a:xfrm>
              <a:off x="3580695" y="4928704"/>
              <a:ext cx="5332575" cy="600424"/>
              <a:chOff x="7441758" y="2312904"/>
              <a:chExt cx="3086983" cy="963299"/>
            </a:xfrm>
          </p:grpSpPr>
          <p:sp>
            <p:nvSpPr>
              <p:cNvPr id="38" name="Скругленный прямоугольник 37"/>
              <p:cNvSpPr/>
              <p:nvPr/>
            </p:nvSpPr>
            <p:spPr>
              <a:xfrm>
                <a:off x="7441758" y="2312904"/>
                <a:ext cx="3086983" cy="963299"/>
              </a:xfrm>
              <a:prstGeom prst="roundRect">
                <a:avLst>
                  <a:gd name="adj" fmla="val 22039"/>
                </a:avLst>
              </a:prstGeom>
              <a:noFill/>
              <a:ln w="9525" cap="flat" cmpd="sng" algn="ctr">
                <a:solidFill>
                  <a:srgbClr val="4391CB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200" b="0" i="0" u="none" strike="noStrike" kern="0" cap="none" spc="0" normalizeH="0" baseline="0" noProof="0">
                  <a:ln>
                    <a:noFill/>
                  </a:ln>
                  <a:effectLst/>
                  <a:uLnTx/>
                  <a:uFillTx/>
                  <a:latin typeface="Roboto"/>
                  <a:ea typeface="+mn-ea"/>
                  <a:cs typeface="+mn-cs"/>
                </a:endParaRPr>
              </a:p>
            </p:txBody>
          </p:sp>
          <p:sp>
            <p:nvSpPr>
              <p:cNvPr id="39" name="TextBox 38"/>
              <p:cNvSpPr txBox="1"/>
              <p:nvPr/>
            </p:nvSpPr>
            <p:spPr>
              <a:xfrm>
                <a:off x="7486650" y="2410833"/>
                <a:ext cx="3003550" cy="404037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solidFill>
                  <a:srgbClr val="FFFFFF"/>
                </a:solidFill>
                <a:prstDash val="solid"/>
                <a:miter lim="800000"/>
              </a:ln>
              <a:effectLst/>
            </p:spPr>
            <p:txBody>
              <a:bodyPr wrap="square" lIns="0" tIns="0" rIns="0" bIns="0" rtlCol="0">
                <a:spAutoFit/>
              </a:bodyPr>
              <a:lstStyle/>
              <a:p>
                <a:pPr lvl="0" algn="ctr">
                  <a:spcAft>
                    <a:spcPts val="600"/>
                  </a:spcAft>
                  <a:defRPr/>
                </a:pPr>
                <a:r>
                  <a:rPr kumimoji="0" lang="ru-RU" sz="1200" b="0" i="0" u="none" strike="noStrike" kern="0" cap="none" spc="0" normalizeH="0" baseline="0" noProof="0" dirty="0" smtClean="0">
                    <a:ln>
                      <a:noFill/>
                    </a:ln>
                    <a:effectLst/>
                    <a:uLnTx/>
                    <a:uFillTx/>
                    <a:latin typeface="Roboto Light"/>
                    <a:ea typeface="+mn-ea"/>
                    <a:cs typeface="+mn-cs"/>
                  </a:rPr>
                  <a:t>Отсутствуют жалобы со стороны участников по ограничению конкуренции </a:t>
                </a:r>
                <a:r>
                  <a:rPr lang="ru-RU" sz="1200" dirty="0"/>
                  <a:t>при закупке по РКД</a:t>
                </a:r>
                <a:endParaRPr kumimoji="0" lang="ru-RU" sz="1200" b="0" i="0" u="none" strike="noStrike" kern="0" cap="none" spc="0" normalizeH="0" baseline="0" noProof="0" dirty="0" smtClean="0">
                  <a:ln>
                    <a:noFill/>
                  </a:ln>
                  <a:effectLst/>
                  <a:uLnTx/>
                  <a:uFillTx/>
                  <a:latin typeface="Roboto Light"/>
                  <a:ea typeface="+mn-ea"/>
                  <a:cs typeface="+mn-cs"/>
                </a:endParaRPr>
              </a:p>
            </p:txBody>
          </p:sp>
        </p:grpSp>
      </p:grpSp>
      <p:sp>
        <p:nvSpPr>
          <p:cNvPr id="47" name="Левая фигурная скобка 46"/>
          <p:cNvSpPr/>
          <p:nvPr/>
        </p:nvSpPr>
        <p:spPr>
          <a:xfrm rot="16200000">
            <a:off x="4199485" y="3314452"/>
            <a:ext cx="545376" cy="1943587"/>
          </a:xfrm>
          <a:prstGeom prst="leftBrace">
            <a:avLst>
              <a:gd name="adj1" fmla="val 61770"/>
              <a:gd name="adj2" fmla="val 20866"/>
            </a:avLst>
          </a:prstGeom>
          <a:noFill/>
          <a:ln w="19050" cap="flat" cmpd="sng" algn="ctr">
            <a:solidFill>
              <a:srgbClr val="F15D29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29292F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grpSp>
        <p:nvGrpSpPr>
          <p:cNvPr id="48" name="Группа 47"/>
          <p:cNvGrpSpPr/>
          <p:nvPr/>
        </p:nvGrpSpPr>
        <p:grpSpPr>
          <a:xfrm>
            <a:off x="2562169" y="4725558"/>
            <a:ext cx="2696161" cy="665107"/>
            <a:chOff x="7435408" y="2205954"/>
            <a:chExt cx="3086983" cy="851443"/>
          </a:xfrm>
        </p:grpSpPr>
        <p:grpSp>
          <p:nvGrpSpPr>
            <p:cNvPr id="49" name="Группа 48"/>
            <p:cNvGrpSpPr/>
            <p:nvPr/>
          </p:nvGrpSpPr>
          <p:grpSpPr>
            <a:xfrm>
              <a:off x="7435408" y="2312903"/>
              <a:ext cx="3086983" cy="744494"/>
              <a:chOff x="7441758" y="2312903"/>
              <a:chExt cx="3086983" cy="744494"/>
            </a:xfrm>
          </p:grpSpPr>
          <p:sp>
            <p:nvSpPr>
              <p:cNvPr id="51" name="Скругленный прямоугольник 50"/>
              <p:cNvSpPr/>
              <p:nvPr/>
            </p:nvSpPr>
            <p:spPr>
              <a:xfrm>
                <a:off x="7441758" y="2312903"/>
                <a:ext cx="3086983" cy="744494"/>
              </a:xfrm>
              <a:prstGeom prst="roundRect">
                <a:avLst>
                  <a:gd name="adj" fmla="val 22039"/>
                </a:avLst>
              </a:prstGeom>
              <a:solidFill>
                <a:sysClr val="window" lastClr="FFFFFF"/>
              </a:solidFill>
              <a:ln w="9525" cap="flat" cmpd="sng" algn="ctr">
                <a:solidFill>
                  <a:srgbClr val="F15D29">
                    <a:lumMod val="75000"/>
                  </a:srgbClr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rgbClr val="29292F"/>
                  </a:solidFill>
                  <a:effectLst/>
                  <a:uLnTx/>
                  <a:uFillTx/>
                  <a:latin typeface="Roboto"/>
                  <a:ea typeface="+mn-ea"/>
                  <a:cs typeface="+mn-cs"/>
                </a:endParaRPr>
              </a:p>
            </p:txBody>
          </p:sp>
          <p:sp>
            <p:nvSpPr>
              <p:cNvPr id="52" name="TextBox 51"/>
              <p:cNvSpPr txBox="1"/>
              <p:nvPr/>
            </p:nvSpPr>
            <p:spPr>
              <a:xfrm>
                <a:off x="7486651" y="2410833"/>
                <a:ext cx="3003550" cy="266719"/>
              </a:xfrm>
              <a:prstGeom prst="rect">
                <a:avLst/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6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2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29292F"/>
                    </a:solidFill>
                    <a:effectLst/>
                    <a:uLnTx/>
                    <a:uFillTx/>
                    <a:latin typeface="Roboto Light"/>
                    <a:ea typeface="+mn-ea"/>
                    <a:cs typeface="+mn-cs"/>
                  </a:rPr>
                  <a:t>Технология изготовления оборудование не влияет на РД</a:t>
                </a:r>
              </a:p>
            </p:txBody>
          </p:sp>
        </p:grpSp>
        <p:sp>
          <p:nvSpPr>
            <p:cNvPr id="50" name="Левая фигурная скобка 49"/>
            <p:cNvSpPr/>
            <p:nvPr/>
          </p:nvSpPr>
          <p:spPr>
            <a:xfrm rot="5400000">
              <a:off x="8871951" y="769411"/>
              <a:ext cx="213897" cy="3086983"/>
            </a:xfrm>
            <a:prstGeom prst="leftBrace">
              <a:avLst>
                <a:gd name="adj1" fmla="val 61770"/>
                <a:gd name="adj2" fmla="val 50000"/>
              </a:avLst>
            </a:prstGeom>
            <a:solidFill>
              <a:sysClr val="window" lastClr="FFFFFF"/>
            </a:solidFill>
            <a:ln w="19050" cap="flat" cmpd="sng" algn="ctr">
              <a:solidFill>
                <a:srgbClr val="F15D29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Roboto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523167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287210" y="6452743"/>
            <a:ext cx="627062" cy="377825"/>
          </a:xfrm>
        </p:spPr>
        <p:txBody>
          <a:bodyPr/>
          <a:lstStyle/>
          <a:p>
            <a:pPr marL="0" marR="0" lvl="0" indent="0" algn="r" defTabSz="9092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1FD694-28FF-46AA-AB49-BCD39AF0F718}" type="slidenum">
              <a:rPr kumimoji="0" lang="ru-RU" sz="2200" b="1" i="0" u="none" strike="noStrike" kern="1200" cap="none" spc="0" normalizeH="0" baseline="0" noProof="0" smtClean="0">
                <a:ln>
                  <a:noFill/>
                </a:ln>
                <a:solidFill>
                  <a:srgbClr val="003274"/>
                </a:solidFill>
                <a:effectLst/>
                <a:uLnTx/>
                <a:uFillTx/>
                <a:latin typeface="Arial" charset="0"/>
                <a:ea typeface="+mn-ea"/>
                <a:cs typeface="Arial"/>
              </a:rPr>
              <a:pPr marL="0" marR="0" lvl="0" indent="0" algn="r" defTabSz="90923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rgbClr val="003274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742315" y="1279589"/>
            <a:ext cx="5713577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«Пилотная» закупка с требованием передачи прав по РКД</a:t>
            </a:r>
          </a:p>
        </p:txBody>
      </p:sp>
      <p:sp>
        <p:nvSpPr>
          <p:cNvPr id="60" name="Скругленный прямоугольник 59"/>
          <p:cNvSpPr/>
          <p:nvPr/>
        </p:nvSpPr>
        <p:spPr>
          <a:xfrm>
            <a:off x="771008" y="2565596"/>
            <a:ext cx="1358754" cy="1445475"/>
          </a:xfrm>
          <a:prstGeom prst="roundRect">
            <a:avLst/>
          </a:prstGeom>
          <a:gradFill rotWithShape="1">
            <a:gsLst>
              <a:gs pos="0">
                <a:srgbClr val="1FC3A3">
                  <a:satMod val="103000"/>
                  <a:lumMod val="102000"/>
                  <a:tint val="94000"/>
                </a:srgbClr>
              </a:gs>
              <a:gs pos="50000">
                <a:srgbClr val="1FC3A3">
                  <a:satMod val="110000"/>
                  <a:lumMod val="100000"/>
                  <a:shade val="100000"/>
                </a:srgbClr>
              </a:gs>
              <a:gs pos="100000">
                <a:srgbClr val="1FC3A3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Разработан договор поставки с условием передачи прав по РКД</a:t>
            </a:r>
            <a:endParaRPr kumimoji="0" lang="ru-RU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2551844" y="1534541"/>
            <a:ext cx="401320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(поставка УПВК, поставка фильтров-ловушек)</a:t>
            </a: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4238316" y="2475102"/>
            <a:ext cx="1321125" cy="1596703"/>
          </a:xfrm>
          <a:prstGeom prst="roundRect">
            <a:avLst/>
          </a:prstGeom>
          <a:gradFill rotWithShape="1">
            <a:gsLst>
              <a:gs pos="0">
                <a:srgbClr val="4391CB">
                  <a:satMod val="103000"/>
                  <a:lumMod val="102000"/>
                  <a:tint val="94000"/>
                </a:srgbClr>
              </a:gs>
              <a:gs pos="50000">
                <a:srgbClr val="4391CB">
                  <a:satMod val="110000"/>
                  <a:lumMod val="100000"/>
                  <a:shade val="100000"/>
                </a:srgbClr>
              </a:gs>
              <a:gs pos="100000">
                <a:srgbClr val="4391CB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Расчет и согласование НМЦ</a:t>
            </a:r>
            <a:endParaRPr kumimoji="0" lang="ru-RU" sz="12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3" name="Стрелка вправо 62"/>
          <p:cNvSpPr/>
          <p:nvPr/>
        </p:nvSpPr>
        <p:spPr>
          <a:xfrm>
            <a:off x="2274939" y="2764190"/>
            <a:ext cx="209550" cy="990286"/>
          </a:xfrm>
          <a:prstGeom prst="rightArrow">
            <a:avLst/>
          </a:prstGeom>
          <a:gradFill rotWithShape="1">
            <a:gsLst>
              <a:gs pos="0">
                <a:srgbClr val="4391CB">
                  <a:lumMod val="110000"/>
                  <a:satMod val="105000"/>
                  <a:tint val="67000"/>
                </a:srgbClr>
              </a:gs>
              <a:gs pos="50000">
                <a:srgbClr val="4391CB">
                  <a:lumMod val="105000"/>
                  <a:satMod val="103000"/>
                  <a:tint val="73000"/>
                </a:srgbClr>
              </a:gs>
              <a:gs pos="100000">
                <a:srgbClr val="4391CB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391CB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4" name="Стрелка вправо 63"/>
          <p:cNvSpPr/>
          <p:nvPr/>
        </p:nvSpPr>
        <p:spPr>
          <a:xfrm>
            <a:off x="3972982" y="2764190"/>
            <a:ext cx="209550" cy="990286"/>
          </a:xfrm>
          <a:prstGeom prst="rightArrow">
            <a:avLst/>
          </a:prstGeom>
          <a:gradFill rotWithShape="1">
            <a:gsLst>
              <a:gs pos="0">
                <a:srgbClr val="4391CB">
                  <a:lumMod val="110000"/>
                  <a:satMod val="105000"/>
                  <a:tint val="67000"/>
                </a:srgbClr>
              </a:gs>
              <a:gs pos="50000">
                <a:srgbClr val="4391CB">
                  <a:lumMod val="105000"/>
                  <a:satMod val="103000"/>
                  <a:tint val="73000"/>
                </a:srgbClr>
              </a:gs>
              <a:gs pos="100000">
                <a:srgbClr val="4391CB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391CB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5" name="Стрелка вправо 64"/>
          <p:cNvSpPr/>
          <p:nvPr/>
        </p:nvSpPr>
        <p:spPr>
          <a:xfrm>
            <a:off x="5660797" y="2778310"/>
            <a:ext cx="209550" cy="990286"/>
          </a:xfrm>
          <a:prstGeom prst="rightArrow">
            <a:avLst/>
          </a:prstGeom>
          <a:gradFill rotWithShape="1">
            <a:gsLst>
              <a:gs pos="0">
                <a:srgbClr val="4391CB">
                  <a:lumMod val="110000"/>
                  <a:satMod val="105000"/>
                  <a:tint val="67000"/>
                </a:srgbClr>
              </a:gs>
              <a:gs pos="50000">
                <a:srgbClr val="4391CB">
                  <a:lumMod val="105000"/>
                  <a:satMod val="103000"/>
                  <a:tint val="73000"/>
                </a:srgbClr>
              </a:gs>
              <a:gs pos="100000">
                <a:srgbClr val="4391CB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391CB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5916366" y="2475869"/>
            <a:ext cx="1203806" cy="1596703"/>
          </a:xfrm>
          <a:prstGeom prst="roundRect">
            <a:avLst/>
          </a:prstGeom>
          <a:gradFill rotWithShape="1">
            <a:gsLst>
              <a:gs pos="0">
                <a:srgbClr val="4391CB">
                  <a:satMod val="103000"/>
                  <a:lumMod val="102000"/>
                  <a:tint val="94000"/>
                </a:srgbClr>
              </a:gs>
              <a:gs pos="50000">
                <a:srgbClr val="4391CB">
                  <a:satMod val="110000"/>
                  <a:lumMod val="100000"/>
                  <a:shade val="100000"/>
                </a:srgbClr>
              </a:gs>
              <a:gs pos="100000">
                <a:srgbClr val="4391CB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algn="ctr"/>
            <a:r>
              <a:rPr lang="ru-RU" sz="1200" kern="0" dirty="0"/>
              <a:t>Срок публикации  </a:t>
            </a: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2572277" y="2557166"/>
            <a:ext cx="1342253" cy="1459930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>
                <a:solidFill>
                  <a:schemeClr val="tx1"/>
                </a:solidFill>
              </a:rPr>
              <a:t>Получены ТКП </a:t>
            </a:r>
          </a:p>
          <a:p>
            <a:pPr algn="ctr"/>
            <a:r>
              <a:rPr lang="ru-RU" sz="1200" dirty="0">
                <a:solidFill>
                  <a:schemeClr val="tx1"/>
                </a:solidFill>
              </a:rPr>
              <a:t>поставщиков</a:t>
            </a:r>
          </a:p>
        </p:txBody>
      </p:sp>
      <p:sp>
        <p:nvSpPr>
          <p:cNvPr id="68" name="Скругленный прямоугольник 67"/>
          <p:cNvSpPr/>
          <p:nvPr/>
        </p:nvSpPr>
        <p:spPr>
          <a:xfrm>
            <a:off x="7467124" y="2479133"/>
            <a:ext cx="1298095" cy="1596703"/>
          </a:xfrm>
          <a:prstGeom prst="roundRect">
            <a:avLst/>
          </a:prstGeom>
          <a:gradFill rotWithShape="1">
            <a:gsLst>
              <a:gs pos="0">
                <a:srgbClr val="4391CB">
                  <a:satMod val="103000"/>
                  <a:lumMod val="102000"/>
                  <a:tint val="94000"/>
                </a:srgbClr>
              </a:gs>
              <a:gs pos="50000">
                <a:srgbClr val="4391CB">
                  <a:satMod val="110000"/>
                  <a:lumMod val="100000"/>
                  <a:shade val="100000"/>
                </a:srgbClr>
              </a:gs>
              <a:gs pos="100000">
                <a:srgbClr val="4391CB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algn="ctr"/>
            <a:r>
              <a:rPr lang="ru-RU" sz="1200" kern="0" dirty="0"/>
              <a:t>Срок вскрытия предложений</a:t>
            </a:r>
          </a:p>
        </p:txBody>
      </p:sp>
      <p:sp>
        <p:nvSpPr>
          <p:cNvPr id="69" name="Стрелка вправо 68"/>
          <p:cNvSpPr/>
          <p:nvPr/>
        </p:nvSpPr>
        <p:spPr>
          <a:xfrm>
            <a:off x="7189520" y="2772937"/>
            <a:ext cx="209550" cy="990286"/>
          </a:xfrm>
          <a:prstGeom prst="rightArrow">
            <a:avLst/>
          </a:prstGeom>
          <a:gradFill rotWithShape="1">
            <a:gsLst>
              <a:gs pos="0">
                <a:srgbClr val="4391CB">
                  <a:lumMod val="110000"/>
                  <a:satMod val="105000"/>
                  <a:tint val="67000"/>
                </a:srgbClr>
              </a:gs>
              <a:gs pos="50000">
                <a:srgbClr val="4391CB">
                  <a:lumMod val="105000"/>
                  <a:satMod val="103000"/>
                  <a:tint val="73000"/>
                </a:srgbClr>
              </a:gs>
              <a:gs pos="100000">
                <a:srgbClr val="4391CB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4391CB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0" i="0" u="none" strike="noStrike" kern="0" cap="none" spc="0" normalizeH="0" baseline="0" noProof="0">
              <a:ln>
                <a:noFill/>
              </a:ln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6" name="Левая фигурная скобка 25"/>
          <p:cNvSpPr/>
          <p:nvPr/>
        </p:nvSpPr>
        <p:spPr>
          <a:xfrm rot="16200000">
            <a:off x="4583557" y="2641385"/>
            <a:ext cx="352704" cy="3610269"/>
          </a:xfrm>
          <a:prstGeom prst="leftBrace">
            <a:avLst>
              <a:gd name="adj1" fmla="val 61770"/>
              <a:gd name="adj2" fmla="val 52762"/>
            </a:avLst>
          </a:prstGeom>
          <a:noFill/>
          <a:ln w="19050" cap="flat" cmpd="sng" algn="ctr">
            <a:solidFill>
              <a:srgbClr val="F15D29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29292F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grpSp>
        <p:nvGrpSpPr>
          <p:cNvPr id="28" name="Группа 27"/>
          <p:cNvGrpSpPr/>
          <p:nvPr/>
        </p:nvGrpSpPr>
        <p:grpSpPr>
          <a:xfrm>
            <a:off x="1197621" y="4897620"/>
            <a:ext cx="7339476" cy="623950"/>
            <a:chOff x="7441758" y="2312903"/>
            <a:chExt cx="3086983" cy="1110254"/>
          </a:xfrm>
        </p:grpSpPr>
        <p:sp>
          <p:nvSpPr>
            <p:cNvPr id="30" name="Скругленный прямоугольник 29"/>
            <p:cNvSpPr/>
            <p:nvPr/>
          </p:nvSpPr>
          <p:spPr>
            <a:xfrm>
              <a:off x="7441758" y="2312903"/>
              <a:ext cx="3086983" cy="1110254"/>
            </a:xfrm>
            <a:prstGeom prst="roundRect">
              <a:avLst>
                <a:gd name="adj" fmla="val 22039"/>
              </a:avLst>
            </a:prstGeom>
            <a:noFill/>
            <a:ln w="9525" cap="flat" cmpd="sng" algn="ctr">
              <a:solidFill>
                <a:srgbClr val="F15D29">
                  <a:lumMod val="75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Roboto"/>
                <a:ea typeface="+mn-ea"/>
                <a:cs typeface="+mn-cs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486650" y="2564148"/>
              <a:ext cx="3003550" cy="426687"/>
            </a:xfrm>
            <a:prstGeom prst="rect">
              <a:avLst/>
            </a:prstGeom>
            <a:solidFill>
              <a:sysClr val="window" lastClr="FFFFFF"/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wrap="square" lIns="0" tIns="0" rIns="0" bIns="0" rtlCol="0">
              <a:spAutoFit/>
            </a:bodyPr>
            <a:lstStyle/>
            <a:p>
              <a:pPr marL="171450" marR="0" lvl="0" indent="-17145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Char char="-"/>
                <a:tabLst/>
                <a:defRPr/>
              </a:pPr>
              <a:r>
                <a:rPr kumimoji="0" lang="ru-RU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9292F"/>
                  </a:solidFill>
                  <a:effectLst/>
                  <a:uLnTx/>
                  <a:uFillTx/>
                  <a:ea typeface="+mn-ea"/>
                  <a:cs typeface="+mn-cs"/>
                </a:rPr>
                <a:t>стоимость передачи прав по РКД сопоставима со стоимостью закупаемого оборудования</a:t>
              </a:r>
            </a:p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29292F"/>
                  </a:solidFill>
                  <a:effectLst/>
                  <a:uLnTx/>
                  <a:uFillTx/>
                  <a:ea typeface="+mn-ea"/>
                  <a:cs typeface="+mn-cs"/>
                </a:rPr>
                <a:t>- требуются регулярные расходы на авторское сопровождение</a:t>
              </a:r>
            </a:p>
          </p:txBody>
        </p:sp>
      </p:grpSp>
      <p:sp>
        <p:nvSpPr>
          <p:cNvPr id="29" name="Левая фигурная скобка 28"/>
          <p:cNvSpPr/>
          <p:nvPr/>
        </p:nvSpPr>
        <p:spPr>
          <a:xfrm rot="5400000">
            <a:off x="4731135" y="1227880"/>
            <a:ext cx="272448" cy="7339476"/>
          </a:xfrm>
          <a:prstGeom prst="leftBrace">
            <a:avLst>
              <a:gd name="adj1" fmla="val 61770"/>
              <a:gd name="adj2" fmla="val 50000"/>
            </a:avLst>
          </a:prstGeom>
          <a:solidFill>
            <a:sysClr val="window" lastClr="FFFFFF"/>
          </a:solidFill>
          <a:ln w="19050" cap="flat" cmpd="sng" algn="ctr">
            <a:solidFill>
              <a:srgbClr val="F15D29">
                <a:lumMod val="75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29292F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20" name="Заголовок 1"/>
          <p:cNvSpPr txBox="1">
            <a:spLocks/>
          </p:cNvSpPr>
          <p:nvPr/>
        </p:nvSpPr>
        <p:spPr bwMode="auto">
          <a:xfrm>
            <a:off x="448054" y="0"/>
            <a:ext cx="7551357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451177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02406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53615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04814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kern="0" dirty="0" smtClean="0"/>
              <a:t>«Пилотные» закупки по РКД</a:t>
            </a:r>
            <a:endParaRPr lang="ru-RU" kern="0" dirty="0"/>
          </a:p>
        </p:txBody>
      </p:sp>
    </p:spTree>
    <p:extLst>
      <p:ext uri="{BB962C8B-B14F-4D97-AF65-F5344CB8AC3E}">
        <p14:creationId xmlns:p14="http://schemas.microsoft.com/office/powerpoint/2010/main" val="19323935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287210" y="6452743"/>
            <a:ext cx="627062" cy="377825"/>
          </a:xfrm>
        </p:spPr>
        <p:txBody>
          <a:bodyPr/>
          <a:lstStyle/>
          <a:p>
            <a:pPr marL="0" marR="0" lvl="0" indent="0" algn="r" defTabSz="90923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1FD694-28FF-46AA-AB49-BCD39AF0F718}" type="slidenum">
              <a:rPr kumimoji="0" lang="ru-RU" sz="2200" b="1" i="0" u="none" strike="noStrike" kern="1200" cap="none" spc="0" normalizeH="0" baseline="0" noProof="0" smtClean="0">
                <a:ln>
                  <a:noFill/>
                </a:ln>
                <a:solidFill>
                  <a:srgbClr val="003274"/>
                </a:solidFill>
                <a:effectLst/>
                <a:uLnTx/>
                <a:uFillTx/>
                <a:latin typeface="Arial" charset="0"/>
                <a:ea typeface="+mn-ea"/>
                <a:cs typeface="Arial"/>
              </a:rPr>
              <a:pPr marL="0" marR="0" lvl="0" indent="0" algn="r" defTabSz="90923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rgbClr val="003274"/>
              </a:solidFill>
              <a:effectLst/>
              <a:uLnTx/>
              <a:uFillTx/>
              <a:latin typeface="Arial" charset="0"/>
              <a:ea typeface="+mn-ea"/>
              <a:cs typeface="Arial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48054" y="0"/>
            <a:ext cx="7551357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451177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02406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53615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04814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kern="0" dirty="0" smtClean="0"/>
              <a:t>Переход к типизированным проектным решениям</a:t>
            </a:r>
            <a:endParaRPr lang="ru-RU" kern="0" dirty="0"/>
          </a:p>
        </p:txBody>
      </p:sp>
      <p:sp>
        <p:nvSpPr>
          <p:cNvPr id="174" name="Прямоугольник 173"/>
          <p:cNvSpPr/>
          <p:nvPr/>
        </p:nvSpPr>
        <p:spPr>
          <a:xfrm>
            <a:off x="1298268" y="2254772"/>
            <a:ext cx="2034540" cy="963930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29292F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175" name="Овал 174"/>
          <p:cNvSpPr/>
          <p:nvPr/>
        </p:nvSpPr>
        <p:spPr>
          <a:xfrm>
            <a:off x="2520803" y="2039983"/>
            <a:ext cx="152400" cy="140494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rgbClr val="1FC3A3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20C6A6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~</a:t>
            </a: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rgbClr val="20C6A6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grpSp>
        <p:nvGrpSpPr>
          <p:cNvPr id="176" name="Группа 175"/>
          <p:cNvGrpSpPr/>
          <p:nvPr/>
        </p:nvGrpSpPr>
        <p:grpSpPr>
          <a:xfrm>
            <a:off x="2483099" y="2171931"/>
            <a:ext cx="223049" cy="137608"/>
            <a:chOff x="4636691" y="534379"/>
            <a:chExt cx="223049" cy="137608"/>
          </a:xfrm>
        </p:grpSpPr>
        <p:grpSp>
          <p:nvGrpSpPr>
            <p:cNvPr id="177" name="Группа 176"/>
            <p:cNvGrpSpPr/>
            <p:nvPr/>
          </p:nvGrpSpPr>
          <p:grpSpPr>
            <a:xfrm>
              <a:off x="4636691" y="560786"/>
              <a:ext cx="223049" cy="111201"/>
              <a:chOff x="4599387" y="560786"/>
              <a:chExt cx="297656" cy="111201"/>
            </a:xfrm>
          </p:grpSpPr>
          <p:sp>
            <p:nvSpPr>
              <p:cNvPr id="179" name="Равнобедренный треугольник 178"/>
              <p:cNvSpPr/>
              <p:nvPr/>
            </p:nvSpPr>
            <p:spPr>
              <a:xfrm rot="5400000">
                <a:off x="4617246" y="542927"/>
                <a:ext cx="109537" cy="145256"/>
              </a:xfrm>
              <a:prstGeom prst="triangle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1FC3A3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rgbClr val="29292F"/>
                  </a:solidFill>
                  <a:effectLst/>
                  <a:uLnTx/>
                  <a:uFillTx/>
                  <a:latin typeface="Roboto"/>
                  <a:ea typeface="+mn-ea"/>
                  <a:cs typeface="+mn-cs"/>
                </a:endParaRPr>
              </a:p>
            </p:txBody>
          </p:sp>
          <p:sp>
            <p:nvSpPr>
              <p:cNvPr id="180" name="Равнобедренный треугольник 179"/>
              <p:cNvSpPr/>
              <p:nvPr/>
            </p:nvSpPr>
            <p:spPr>
              <a:xfrm rot="16200000">
                <a:off x="4769646" y="544591"/>
                <a:ext cx="109537" cy="145256"/>
              </a:xfrm>
              <a:prstGeom prst="triangle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1FC3A3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rgbClr val="29292F"/>
                  </a:solidFill>
                  <a:effectLst/>
                  <a:uLnTx/>
                  <a:uFillTx/>
                  <a:latin typeface="Roboto"/>
                  <a:ea typeface="+mn-ea"/>
                  <a:cs typeface="+mn-cs"/>
                </a:endParaRPr>
              </a:p>
            </p:txBody>
          </p:sp>
        </p:grpSp>
        <p:cxnSp>
          <p:nvCxnSpPr>
            <p:cNvPr id="178" name="Прямая соединительная линия 177"/>
            <p:cNvCxnSpPr>
              <a:stCxn id="180" idx="0"/>
              <a:endCxn id="175" idx="4"/>
            </p:cNvCxnSpPr>
            <p:nvPr/>
          </p:nvCxnSpPr>
          <p:spPr>
            <a:xfrm flipH="1" flipV="1">
              <a:off x="4750595" y="534379"/>
              <a:ext cx="297" cy="82840"/>
            </a:xfrm>
            <a:prstGeom prst="line">
              <a:avLst/>
            </a:prstGeom>
            <a:noFill/>
            <a:ln w="19050" cap="flat" cmpd="sng" algn="ctr">
              <a:solidFill>
                <a:srgbClr val="1FC3A3"/>
              </a:solidFill>
              <a:prstDash val="solid"/>
              <a:miter lim="800000"/>
            </a:ln>
            <a:effectLst/>
          </p:spPr>
        </p:cxnSp>
      </p:grpSp>
      <p:grpSp>
        <p:nvGrpSpPr>
          <p:cNvPr id="181" name="Группа 180"/>
          <p:cNvGrpSpPr/>
          <p:nvPr/>
        </p:nvGrpSpPr>
        <p:grpSpPr>
          <a:xfrm>
            <a:off x="2485478" y="3164889"/>
            <a:ext cx="223049" cy="111201"/>
            <a:chOff x="4599387" y="560786"/>
            <a:chExt cx="297656" cy="111201"/>
          </a:xfrm>
        </p:grpSpPr>
        <p:sp>
          <p:nvSpPr>
            <p:cNvPr id="182" name="Равнобедренный треугольник 181"/>
            <p:cNvSpPr/>
            <p:nvPr/>
          </p:nvSpPr>
          <p:spPr>
            <a:xfrm rot="5400000">
              <a:off x="4617246" y="542927"/>
              <a:ext cx="109537" cy="145256"/>
            </a:xfrm>
            <a:prstGeom prst="triangle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Roboto"/>
                <a:ea typeface="+mn-ea"/>
                <a:cs typeface="+mn-cs"/>
              </a:endParaRPr>
            </a:p>
          </p:txBody>
        </p:sp>
        <p:sp>
          <p:nvSpPr>
            <p:cNvPr id="183" name="Равнобедренный треугольник 182"/>
            <p:cNvSpPr/>
            <p:nvPr/>
          </p:nvSpPr>
          <p:spPr>
            <a:xfrm rot="16200000">
              <a:off x="4769646" y="544591"/>
              <a:ext cx="109537" cy="145256"/>
            </a:xfrm>
            <a:prstGeom prst="triangle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Roboto"/>
                <a:ea typeface="+mn-ea"/>
                <a:cs typeface="+mn-cs"/>
              </a:endParaRPr>
            </a:p>
          </p:txBody>
        </p:sp>
      </p:grpSp>
      <p:cxnSp>
        <p:nvCxnSpPr>
          <p:cNvPr id="184" name="Прямая соединительная линия 183"/>
          <p:cNvCxnSpPr>
            <a:stCxn id="183" idx="0"/>
            <a:endCxn id="186" idx="2"/>
          </p:cNvCxnSpPr>
          <p:nvPr/>
        </p:nvCxnSpPr>
        <p:spPr>
          <a:xfrm flipH="1" flipV="1">
            <a:off x="2599382" y="3127980"/>
            <a:ext cx="297" cy="93342"/>
          </a:xfrm>
          <a:prstGeom prst="line">
            <a:avLst/>
          </a:prstGeom>
          <a:solidFill>
            <a:sysClr val="window" lastClr="FFFFFF"/>
          </a:solidFill>
          <a:ln w="19050" cap="flat" cmpd="sng" algn="ctr">
            <a:solidFill>
              <a:srgbClr val="FFC000"/>
            </a:solidFill>
            <a:prstDash val="solid"/>
            <a:miter lim="800000"/>
          </a:ln>
          <a:effectLst/>
        </p:spPr>
      </p:cxnSp>
      <p:grpSp>
        <p:nvGrpSpPr>
          <p:cNvPr id="185" name="Группа 184"/>
          <p:cNvGrpSpPr/>
          <p:nvPr/>
        </p:nvGrpSpPr>
        <p:grpSpPr>
          <a:xfrm>
            <a:off x="2487857" y="3016778"/>
            <a:ext cx="223050" cy="111202"/>
            <a:chOff x="4791469" y="1679737"/>
            <a:chExt cx="223050" cy="111202"/>
          </a:xfrm>
        </p:grpSpPr>
        <p:sp>
          <p:nvSpPr>
            <p:cNvPr id="186" name="Прямоугольник 185"/>
            <p:cNvSpPr/>
            <p:nvPr/>
          </p:nvSpPr>
          <p:spPr>
            <a:xfrm>
              <a:off x="4791469" y="1679737"/>
              <a:ext cx="223050" cy="111202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Roboto"/>
                <a:ea typeface="+mn-ea"/>
                <a:cs typeface="+mn-cs"/>
              </a:endParaRPr>
            </a:p>
          </p:txBody>
        </p:sp>
        <p:grpSp>
          <p:nvGrpSpPr>
            <p:cNvPr id="187" name="Группа 186"/>
            <p:cNvGrpSpPr/>
            <p:nvPr/>
          </p:nvGrpSpPr>
          <p:grpSpPr>
            <a:xfrm>
              <a:off x="4791470" y="1679737"/>
              <a:ext cx="223049" cy="111201"/>
              <a:chOff x="4599387" y="560786"/>
              <a:chExt cx="297656" cy="111201"/>
            </a:xfrm>
          </p:grpSpPr>
          <p:sp>
            <p:nvSpPr>
              <p:cNvPr id="188" name="Равнобедренный треугольник 187"/>
              <p:cNvSpPr/>
              <p:nvPr/>
            </p:nvSpPr>
            <p:spPr>
              <a:xfrm rot="5400000">
                <a:off x="4617246" y="542927"/>
                <a:ext cx="109537" cy="145256"/>
              </a:xfrm>
              <a:prstGeom prst="triangle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rgbClr val="29292F"/>
                  </a:solidFill>
                  <a:effectLst/>
                  <a:uLnTx/>
                  <a:uFillTx/>
                  <a:latin typeface="Roboto"/>
                  <a:ea typeface="+mn-ea"/>
                  <a:cs typeface="+mn-cs"/>
                </a:endParaRPr>
              </a:p>
            </p:txBody>
          </p:sp>
          <p:sp>
            <p:nvSpPr>
              <p:cNvPr id="189" name="Равнобедренный треугольник 188"/>
              <p:cNvSpPr/>
              <p:nvPr/>
            </p:nvSpPr>
            <p:spPr>
              <a:xfrm rot="16200000">
                <a:off x="4769646" y="544591"/>
                <a:ext cx="109537" cy="145256"/>
              </a:xfrm>
              <a:prstGeom prst="triangle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FFC000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rgbClr val="29292F"/>
                  </a:solidFill>
                  <a:effectLst/>
                  <a:uLnTx/>
                  <a:uFillTx/>
                  <a:latin typeface="Roboto"/>
                  <a:ea typeface="+mn-ea"/>
                  <a:cs typeface="+mn-cs"/>
                </a:endParaRPr>
              </a:p>
            </p:txBody>
          </p:sp>
        </p:grpSp>
      </p:grpSp>
      <p:cxnSp>
        <p:nvCxnSpPr>
          <p:cNvPr id="190" name="Прямая соединительная линия 189"/>
          <p:cNvCxnSpPr/>
          <p:nvPr/>
        </p:nvCxnSpPr>
        <p:spPr>
          <a:xfrm>
            <a:off x="3294929" y="2253107"/>
            <a:ext cx="502479" cy="1665"/>
          </a:xfrm>
          <a:prstGeom prst="line">
            <a:avLst/>
          </a:prstGeom>
          <a:noFill/>
          <a:ln w="19050" cap="flat" cmpd="sng" algn="ctr">
            <a:solidFill>
              <a:srgbClr val="FFC000"/>
            </a:solidFill>
            <a:prstDash val="solid"/>
            <a:miter lim="800000"/>
          </a:ln>
          <a:effectLst/>
        </p:spPr>
      </p:cxnSp>
      <p:cxnSp>
        <p:nvCxnSpPr>
          <p:cNvPr id="191" name="Прямая соединительная линия 190"/>
          <p:cNvCxnSpPr/>
          <p:nvPr/>
        </p:nvCxnSpPr>
        <p:spPr>
          <a:xfrm flipH="1">
            <a:off x="3792865" y="2245925"/>
            <a:ext cx="6669" cy="824943"/>
          </a:xfrm>
          <a:prstGeom prst="line">
            <a:avLst/>
          </a:prstGeom>
          <a:noFill/>
          <a:ln w="19050" cap="flat" cmpd="sng" algn="ctr">
            <a:solidFill>
              <a:srgbClr val="FFC000"/>
            </a:solidFill>
            <a:prstDash val="solid"/>
            <a:miter lim="800000"/>
          </a:ln>
          <a:effectLst/>
        </p:spPr>
      </p:cxnSp>
      <p:sp>
        <p:nvSpPr>
          <p:cNvPr id="192" name="Прямоугольник 191"/>
          <p:cNvSpPr/>
          <p:nvPr/>
        </p:nvSpPr>
        <p:spPr>
          <a:xfrm>
            <a:off x="3612208" y="3071547"/>
            <a:ext cx="368300" cy="363055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rgbClr val="1FC3A3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29292F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193" name="Прямоугольник 192"/>
          <p:cNvSpPr/>
          <p:nvPr/>
        </p:nvSpPr>
        <p:spPr>
          <a:xfrm>
            <a:off x="3749527" y="3073211"/>
            <a:ext cx="104775" cy="45719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rgbClr val="1FC3A3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29292F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194" name="Прямоугольник 193"/>
          <p:cNvSpPr/>
          <p:nvPr/>
        </p:nvSpPr>
        <p:spPr>
          <a:xfrm>
            <a:off x="3749527" y="3388883"/>
            <a:ext cx="104775" cy="45719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rgbClr val="1FC3A3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29292F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cxnSp>
        <p:nvCxnSpPr>
          <p:cNvPr id="195" name="Прямая соединительная линия 194"/>
          <p:cNvCxnSpPr/>
          <p:nvPr/>
        </p:nvCxnSpPr>
        <p:spPr>
          <a:xfrm flipH="1">
            <a:off x="3801914" y="3116806"/>
            <a:ext cx="1" cy="34968"/>
          </a:xfrm>
          <a:prstGeom prst="line">
            <a:avLst/>
          </a:prstGeom>
          <a:solidFill>
            <a:sysClr val="window" lastClr="FFFFFF"/>
          </a:solidFill>
          <a:ln w="19050" cap="flat" cmpd="sng" algn="ctr">
            <a:solidFill>
              <a:srgbClr val="1FC3A3"/>
            </a:solidFill>
            <a:prstDash val="solid"/>
            <a:miter lim="800000"/>
          </a:ln>
          <a:effectLst/>
        </p:spPr>
      </p:cxnSp>
      <p:cxnSp>
        <p:nvCxnSpPr>
          <p:cNvPr id="196" name="Прямая соединительная линия 195"/>
          <p:cNvCxnSpPr/>
          <p:nvPr/>
        </p:nvCxnSpPr>
        <p:spPr>
          <a:xfrm>
            <a:off x="3801915" y="3148599"/>
            <a:ext cx="75010" cy="59231"/>
          </a:xfrm>
          <a:prstGeom prst="line">
            <a:avLst/>
          </a:prstGeom>
          <a:solidFill>
            <a:sysClr val="window" lastClr="FFFFFF"/>
          </a:solidFill>
          <a:ln w="19050" cap="flat" cmpd="sng" algn="ctr">
            <a:solidFill>
              <a:srgbClr val="1FC3A3"/>
            </a:solidFill>
            <a:prstDash val="solid"/>
            <a:miter lim="800000"/>
          </a:ln>
          <a:effectLst/>
        </p:spPr>
      </p:cxnSp>
      <p:cxnSp>
        <p:nvCxnSpPr>
          <p:cNvPr id="197" name="Прямая соединительная линия 196"/>
          <p:cNvCxnSpPr/>
          <p:nvPr/>
        </p:nvCxnSpPr>
        <p:spPr>
          <a:xfrm flipH="1">
            <a:off x="3726905" y="3207830"/>
            <a:ext cx="150020" cy="90488"/>
          </a:xfrm>
          <a:prstGeom prst="line">
            <a:avLst/>
          </a:prstGeom>
          <a:solidFill>
            <a:sysClr val="window" lastClr="FFFFFF"/>
          </a:solidFill>
          <a:ln w="19050" cap="flat" cmpd="sng" algn="ctr">
            <a:solidFill>
              <a:srgbClr val="1FC3A3"/>
            </a:solidFill>
            <a:prstDash val="solid"/>
            <a:miter lim="800000"/>
          </a:ln>
          <a:effectLst/>
        </p:spPr>
      </p:cxnSp>
      <p:cxnSp>
        <p:nvCxnSpPr>
          <p:cNvPr id="198" name="Прямая соединительная линия 197"/>
          <p:cNvCxnSpPr/>
          <p:nvPr/>
        </p:nvCxnSpPr>
        <p:spPr>
          <a:xfrm>
            <a:off x="3722618" y="3296230"/>
            <a:ext cx="75010" cy="59231"/>
          </a:xfrm>
          <a:prstGeom prst="line">
            <a:avLst/>
          </a:prstGeom>
          <a:solidFill>
            <a:sysClr val="window" lastClr="FFFFFF"/>
          </a:solidFill>
          <a:ln w="19050" cap="flat" cmpd="sng" algn="ctr">
            <a:solidFill>
              <a:srgbClr val="1FC3A3"/>
            </a:solidFill>
            <a:prstDash val="solid"/>
            <a:miter lim="800000"/>
          </a:ln>
          <a:effectLst/>
        </p:spPr>
      </p:cxnSp>
      <p:cxnSp>
        <p:nvCxnSpPr>
          <p:cNvPr id="199" name="Прямая соединительная линия 198"/>
          <p:cNvCxnSpPr/>
          <p:nvPr/>
        </p:nvCxnSpPr>
        <p:spPr>
          <a:xfrm flipH="1">
            <a:off x="3804296" y="3355461"/>
            <a:ext cx="1" cy="34968"/>
          </a:xfrm>
          <a:prstGeom prst="line">
            <a:avLst/>
          </a:prstGeom>
          <a:solidFill>
            <a:sysClr val="window" lastClr="FFFFFF"/>
          </a:solidFill>
          <a:ln w="19050" cap="flat" cmpd="sng" algn="ctr">
            <a:solidFill>
              <a:srgbClr val="1FC3A3"/>
            </a:solidFill>
            <a:prstDash val="solid"/>
            <a:miter lim="800000"/>
          </a:ln>
          <a:effectLst/>
        </p:spPr>
      </p:cxnSp>
      <p:cxnSp>
        <p:nvCxnSpPr>
          <p:cNvPr id="200" name="Прямая соединительная линия 199"/>
          <p:cNvCxnSpPr/>
          <p:nvPr/>
        </p:nvCxnSpPr>
        <p:spPr>
          <a:xfrm>
            <a:off x="3980508" y="3126316"/>
            <a:ext cx="37723" cy="0"/>
          </a:xfrm>
          <a:prstGeom prst="line">
            <a:avLst/>
          </a:prstGeom>
          <a:solidFill>
            <a:sysClr val="window" lastClr="FFFFFF"/>
          </a:solidFill>
          <a:ln w="19050" cap="flat" cmpd="sng" algn="ctr">
            <a:solidFill>
              <a:srgbClr val="1FC3A3"/>
            </a:solidFill>
            <a:prstDash val="solid"/>
            <a:miter lim="800000"/>
          </a:ln>
          <a:effectLst/>
        </p:spPr>
      </p:cxnSp>
      <p:cxnSp>
        <p:nvCxnSpPr>
          <p:cNvPr id="201" name="Прямая соединительная линия 200"/>
          <p:cNvCxnSpPr/>
          <p:nvPr/>
        </p:nvCxnSpPr>
        <p:spPr>
          <a:xfrm>
            <a:off x="3980508" y="3392694"/>
            <a:ext cx="37723" cy="0"/>
          </a:xfrm>
          <a:prstGeom prst="line">
            <a:avLst/>
          </a:prstGeom>
          <a:solidFill>
            <a:sysClr val="window" lastClr="FFFFFF"/>
          </a:solidFill>
          <a:ln w="19050" cap="flat" cmpd="sng" algn="ctr">
            <a:solidFill>
              <a:srgbClr val="1FC3A3"/>
            </a:solidFill>
            <a:prstDash val="solid"/>
            <a:miter lim="800000"/>
          </a:ln>
          <a:effectLst/>
        </p:spPr>
      </p:cxnSp>
      <p:cxnSp>
        <p:nvCxnSpPr>
          <p:cNvPr id="202" name="Прямая соединительная линия 201"/>
          <p:cNvCxnSpPr/>
          <p:nvPr/>
        </p:nvCxnSpPr>
        <p:spPr>
          <a:xfrm>
            <a:off x="3711804" y="3096231"/>
            <a:ext cx="37723" cy="0"/>
          </a:xfrm>
          <a:prstGeom prst="line">
            <a:avLst/>
          </a:prstGeom>
          <a:solidFill>
            <a:sysClr val="window" lastClr="FFFFFF"/>
          </a:solidFill>
          <a:ln w="19050" cap="flat" cmpd="sng" algn="ctr">
            <a:solidFill>
              <a:srgbClr val="1FC3A3"/>
            </a:solidFill>
            <a:prstDash val="solid"/>
            <a:miter lim="800000"/>
          </a:ln>
          <a:effectLst/>
        </p:spPr>
      </p:cxnSp>
      <p:cxnSp>
        <p:nvCxnSpPr>
          <p:cNvPr id="203" name="Прямая соединительная линия 202"/>
          <p:cNvCxnSpPr/>
          <p:nvPr/>
        </p:nvCxnSpPr>
        <p:spPr>
          <a:xfrm>
            <a:off x="3708707" y="3411742"/>
            <a:ext cx="37723" cy="0"/>
          </a:xfrm>
          <a:prstGeom prst="line">
            <a:avLst/>
          </a:prstGeom>
          <a:solidFill>
            <a:sysClr val="window" lastClr="FFFFFF"/>
          </a:solidFill>
          <a:ln w="19050" cap="flat" cmpd="sng" algn="ctr">
            <a:solidFill>
              <a:srgbClr val="1FC3A3"/>
            </a:solidFill>
            <a:prstDash val="solid"/>
            <a:miter lim="800000"/>
          </a:ln>
          <a:effectLst/>
        </p:spPr>
      </p:cxnSp>
      <p:sp>
        <p:nvSpPr>
          <p:cNvPr id="204" name="Прямоугольник 203"/>
          <p:cNvSpPr/>
          <p:nvPr/>
        </p:nvSpPr>
        <p:spPr>
          <a:xfrm>
            <a:off x="5527368" y="2254772"/>
            <a:ext cx="2034540" cy="963930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rgbClr val="1FC3A3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29292F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205" name="Овал 204"/>
          <p:cNvSpPr/>
          <p:nvPr/>
        </p:nvSpPr>
        <p:spPr>
          <a:xfrm>
            <a:off x="6749903" y="2039983"/>
            <a:ext cx="152400" cy="140494"/>
          </a:xfrm>
          <a:prstGeom prst="ellipse">
            <a:avLst/>
          </a:prstGeom>
          <a:solidFill>
            <a:sysClr val="window" lastClr="FFFFFF"/>
          </a:solidFill>
          <a:ln w="19050" cap="flat" cmpd="sng" algn="ctr">
            <a:solidFill>
              <a:srgbClr val="1FC3A3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20C6A6"/>
                </a:solidFill>
                <a:effectLst/>
                <a:uLnTx/>
                <a:uFillTx/>
                <a:latin typeface="Roboto"/>
                <a:ea typeface="+mn-ea"/>
                <a:cs typeface="+mn-cs"/>
              </a:rPr>
              <a:t>~</a:t>
            </a:r>
            <a:endParaRPr kumimoji="0" lang="ru-RU" sz="4400" b="0" i="0" u="none" strike="noStrike" kern="0" cap="none" spc="0" normalizeH="0" baseline="0" noProof="0" dirty="0">
              <a:ln>
                <a:noFill/>
              </a:ln>
              <a:solidFill>
                <a:srgbClr val="20C6A6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grpSp>
        <p:nvGrpSpPr>
          <p:cNvPr id="206" name="Группа 205"/>
          <p:cNvGrpSpPr/>
          <p:nvPr/>
        </p:nvGrpSpPr>
        <p:grpSpPr>
          <a:xfrm>
            <a:off x="6712199" y="2171931"/>
            <a:ext cx="223049" cy="137608"/>
            <a:chOff x="4636691" y="534379"/>
            <a:chExt cx="223049" cy="137608"/>
          </a:xfrm>
        </p:grpSpPr>
        <p:grpSp>
          <p:nvGrpSpPr>
            <p:cNvPr id="207" name="Группа 206"/>
            <p:cNvGrpSpPr/>
            <p:nvPr/>
          </p:nvGrpSpPr>
          <p:grpSpPr>
            <a:xfrm>
              <a:off x="4636691" y="560786"/>
              <a:ext cx="223049" cy="111201"/>
              <a:chOff x="4599387" y="560786"/>
              <a:chExt cx="297656" cy="111201"/>
            </a:xfrm>
          </p:grpSpPr>
          <p:sp>
            <p:nvSpPr>
              <p:cNvPr id="209" name="Равнобедренный треугольник 208"/>
              <p:cNvSpPr/>
              <p:nvPr/>
            </p:nvSpPr>
            <p:spPr>
              <a:xfrm rot="5400000">
                <a:off x="4617246" y="542927"/>
                <a:ext cx="109537" cy="145256"/>
              </a:xfrm>
              <a:prstGeom prst="triangle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1FC3A3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rgbClr val="29292F"/>
                  </a:solidFill>
                  <a:effectLst/>
                  <a:uLnTx/>
                  <a:uFillTx/>
                  <a:latin typeface="Roboto"/>
                  <a:ea typeface="+mn-ea"/>
                  <a:cs typeface="+mn-cs"/>
                </a:endParaRPr>
              </a:p>
            </p:txBody>
          </p:sp>
          <p:sp>
            <p:nvSpPr>
              <p:cNvPr id="210" name="Равнобедренный треугольник 209"/>
              <p:cNvSpPr/>
              <p:nvPr/>
            </p:nvSpPr>
            <p:spPr>
              <a:xfrm rot="16200000">
                <a:off x="4769646" y="544591"/>
                <a:ext cx="109537" cy="145256"/>
              </a:xfrm>
              <a:prstGeom prst="triangle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1FC3A3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rgbClr val="29292F"/>
                  </a:solidFill>
                  <a:effectLst/>
                  <a:uLnTx/>
                  <a:uFillTx/>
                  <a:latin typeface="Roboto"/>
                  <a:ea typeface="+mn-ea"/>
                  <a:cs typeface="+mn-cs"/>
                </a:endParaRPr>
              </a:p>
            </p:txBody>
          </p:sp>
        </p:grpSp>
        <p:cxnSp>
          <p:nvCxnSpPr>
            <p:cNvPr id="208" name="Прямая соединительная линия 207"/>
            <p:cNvCxnSpPr>
              <a:stCxn id="210" idx="0"/>
              <a:endCxn id="205" idx="4"/>
            </p:cNvCxnSpPr>
            <p:nvPr/>
          </p:nvCxnSpPr>
          <p:spPr>
            <a:xfrm flipH="1" flipV="1">
              <a:off x="4750595" y="534379"/>
              <a:ext cx="297" cy="82840"/>
            </a:xfrm>
            <a:prstGeom prst="line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1FC3A3"/>
              </a:solidFill>
              <a:prstDash val="solid"/>
              <a:miter lim="800000"/>
            </a:ln>
            <a:effectLst/>
          </p:spPr>
        </p:cxnSp>
      </p:grpSp>
      <p:grpSp>
        <p:nvGrpSpPr>
          <p:cNvPr id="211" name="Группа 210"/>
          <p:cNvGrpSpPr/>
          <p:nvPr/>
        </p:nvGrpSpPr>
        <p:grpSpPr>
          <a:xfrm>
            <a:off x="6714578" y="3164889"/>
            <a:ext cx="223049" cy="111201"/>
            <a:chOff x="4599387" y="560786"/>
            <a:chExt cx="297656" cy="111201"/>
          </a:xfrm>
        </p:grpSpPr>
        <p:sp>
          <p:nvSpPr>
            <p:cNvPr id="212" name="Равнобедренный треугольник 211"/>
            <p:cNvSpPr/>
            <p:nvPr/>
          </p:nvSpPr>
          <p:spPr>
            <a:xfrm rot="5400000">
              <a:off x="4617246" y="542927"/>
              <a:ext cx="109537" cy="145256"/>
            </a:xfrm>
            <a:prstGeom prst="triangle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1FC3A3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Roboto"/>
                <a:ea typeface="+mn-ea"/>
                <a:cs typeface="+mn-cs"/>
              </a:endParaRPr>
            </a:p>
          </p:txBody>
        </p:sp>
        <p:sp>
          <p:nvSpPr>
            <p:cNvPr id="213" name="Равнобедренный треугольник 212"/>
            <p:cNvSpPr/>
            <p:nvPr/>
          </p:nvSpPr>
          <p:spPr>
            <a:xfrm rot="16200000">
              <a:off x="4769646" y="544591"/>
              <a:ext cx="109537" cy="145256"/>
            </a:xfrm>
            <a:prstGeom prst="triangle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1FC3A3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Roboto"/>
                <a:ea typeface="+mn-ea"/>
                <a:cs typeface="+mn-cs"/>
              </a:endParaRPr>
            </a:p>
          </p:txBody>
        </p:sp>
      </p:grpSp>
      <p:cxnSp>
        <p:nvCxnSpPr>
          <p:cNvPr id="214" name="Прямая соединительная линия 213"/>
          <p:cNvCxnSpPr>
            <a:stCxn id="213" idx="0"/>
            <a:endCxn id="216" idx="2"/>
          </p:cNvCxnSpPr>
          <p:nvPr/>
        </p:nvCxnSpPr>
        <p:spPr>
          <a:xfrm flipH="1" flipV="1">
            <a:off x="6828482" y="3127980"/>
            <a:ext cx="297" cy="93342"/>
          </a:xfrm>
          <a:prstGeom prst="line">
            <a:avLst/>
          </a:prstGeom>
          <a:solidFill>
            <a:sysClr val="window" lastClr="FFFFFF"/>
          </a:solidFill>
          <a:ln w="19050" cap="flat" cmpd="sng" algn="ctr">
            <a:solidFill>
              <a:srgbClr val="1FC3A3"/>
            </a:solidFill>
            <a:prstDash val="solid"/>
            <a:miter lim="800000"/>
          </a:ln>
          <a:effectLst/>
        </p:spPr>
      </p:cxnSp>
      <p:grpSp>
        <p:nvGrpSpPr>
          <p:cNvPr id="215" name="Группа 214"/>
          <p:cNvGrpSpPr/>
          <p:nvPr/>
        </p:nvGrpSpPr>
        <p:grpSpPr>
          <a:xfrm>
            <a:off x="6716957" y="3016778"/>
            <a:ext cx="223050" cy="111202"/>
            <a:chOff x="4791469" y="1679737"/>
            <a:chExt cx="223050" cy="111202"/>
          </a:xfrm>
        </p:grpSpPr>
        <p:sp>
          <p:nvSpPr>
            <p:cNvPr id="216" name="Прямоугольник 215"/>
            <p:cNvSpPr/>
            <p:nvPr/>
          </p:nvSpPr>
          <p:spPr>
            <a:xfrm>
              <a:off x="4791469" y="1679737"/>
              <a:ext cx="223050" cy="111202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1FC3A3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Roboto"/>
                <a:ea typeface="+mn-ea"/>
                <a:cs typeface="+mn-cs"/>
              </a:endParaRPr>
            </a:p>
          </p:txBody>
        </p:sp>
        <p:grpSp>
          <p:nvGrpSpPr>
            <p:cNvPr id="217" name="Группа 216"/>
            <p:cNvGrpSpPr/>
            <p:nvPr/>
          </p:nvGrpSpPr>
          <p:grpSpPr>
            <a:xfrm>
              <a:off x="4791470" y="1679737"/>
              <a:ext cx="223049" cy="111201"/>
              <a:chOff x="4599387" y="560786"/>
              <a:chExt cx="297656" cy="111201"/>
            </a:xfrm>
          </p:grpSpPr>
          <p:sp>
            <p:nvSpPr>
              <p:cNvPr id="218" name="Равнобедренный треугольник 217"/>
              <p:cNvSpPr/>
              <p:nvPr/>
            </p:nvSpPr>
            <p:spPr>
              <a:xfrm rot="5400000">
                <a:off x="4617246" y="542927"/>
                <a:ext cx="109537" cy="145256"/>
              </a:xfrm>
              <a:prstGeom prst="triangle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1FC3A3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rgbClr val="29292F"/>
                  </a:solidFill>
                  <a:effectLst/>
                  <a:uLnTx/>
                  <a:uFillTx/>
                  <a:latin typeface="Roboto"/>
                  <a:ea typeface="+mn-ea"/>
                  <a:cs typeface="+mn-cs"/>
                </a:endParaRPr>
              </a:p>
            </p:txBody>
          </p:sp>
          <p:sp>
            <p:nvSpPr>
              <p:cNvPr id="219" name="Равнобедренный треугольник 218"/>
              <p:cNvSpPr/>
              <p:nvPr/>
            </p:nvSpPr>
            <p:spPr>
              <a:xfrm rot="16200000">
                <a:off x="4769646" y="544591"/>
                <a:ext cx="109537" cy="145256"/>
              </a:xfrm>
              <a:prstGeom prst="triangle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1FC3A3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rgbClr val="29292F"/>
                  </a:solidFill>
                  <a:effectLst/>
                  <a:uLnTx/>
                  <a:uFillTx/>
                  <a:latin typeface="Roboto"/>
                  <a:ea typeface="+mn-ea"/>
                  <a:cs typeface="+mn-cs"/>
                </a:endParaRPr>
              </a:p>
            </p:txBody>
          </p:sp>
        </p:grpSp>
      </p:grpSp>
      <p:cxnSp>
        <p:nvCxnSpPr>
          <p:cNvPr id="220" name="Прямая соединительная линия 219"/>
          <p:cNvCxnSpPr/>
          <p:nvPr/>
        </p:nvCxnSpPr>
        <p:spPr>
          <a:xfrm>
            <a:off x="7524029" y="2253107"/>
            <a:ext cx="502479" cy="1665"/>
          </a:xfrm>
          <a:prstGeom prst="line">
            <a:avLst/>
          </a:prstGeom>
          <a:solidFill>
            <a:sysClr val="window" lastClr="FFFFFF"/>
          </a:solidFill>
          <a:ln w="19050" cap="flat" cmpd="sng" algn="ctr">
            <a:solidFill>
              <a:srgbClr val="1FC3A3"/>
            </a:solidFill>
            <a:prstDash val="solid"/>
            <a:miter lim="800000"/>
          </a:ln>
          <a:effectLst/>
        </p:spPr>
      </p:cxnSp>
      <p:cxnSp>
        <p:nvCxnSpPr>
          <p:cNvPr id="221" name="Прямая соединительная линия 220"/>
          <p:cNvCxnSpPr/>
          <p:nvPr/>
        </p:nvCxnSpPr>
        <p:spPr>
          <a:xfrm flipH="1">
            <a:off x="8026728" y="2254772"/>
            <a:ext cx="6669" cy="816775"/>
          </a:xfrm>
          <a:prstGeom prst="line">
            <a:avLst/>
          </a:prstGeom>
          <a:solidFill>
            <a:sysClr val="window" lastClr="FFFFFF"/>
          </a:solidFill>
          <a:ln w="19050" cap="flat" cmpd="sng" algn="ctr">
            <a:solidFill>
              <a:srgbClr val="1FC3A3"/>
            </a:solidFill>
            <a:prstDash val="solid"/>
            <a:miter lim="800000"/>
          </a:ln>
          <a:effectLst/>
        </p:spPr>
      </p:cxnSp>
      <p:sp>
        <p:nvSpPr>
          <p:cNvPr id="222" name="Прямоугольник 221"/>
          <p:cNvSpPr/>
          <p:nvPr/>
        </p:nvSpPr>
        <p:spPr>
          <a:xfrm>
            <a:off x="7841308" y="3071547"/>
            <a:ext cx="368300" cy="363055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rgbClr val="1FC3A3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29292F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223" name="Прямоугольник 222"/>
          <p:cNvSpPr/>
          <p:nvPr/>
        </p:nvSpPr>
        <p:spPr>
          <a:xfrm>
            <a:off x="7978627" y="3073211"/>
            <a:ext cx="104775" cy="45719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rgbClr val="1FC3A3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29292F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sp>
        <p:nvSpPr>
          <p:cNvPr id="224" name="Прямоугольник 223"/>
          <p:cNvSpPr/>
          <p:nvPr/>
        </p:nvSpPr>
        <p:spPr>
          <a:xfrm>
            <a:off x="7978627" y="3388883"/>
            <a:ext cx="104775" cy="45719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rgbClr val="1FC3A3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srgbClr val="29292F"/>
              </a:solidFill>
              <a:effectLst/>
              <a:uLnTx/>
              <a:uFillTx/>
              <a:latin typeface="Roboto"/>
              <a:ea typeface="+mn-ea"/>
              <a:cs typeface="+mn-cs"/>
            </a:endParaRPr>
          </a:p>
        </p:txBody>
      </p:sp>
      <p:cxnSp>
        <p:nvCxnSpPr>
          <p:cNvPr id="225" name="Прямая соединительная линия 224"/>
          <p:cNvCxnSpPr/>
          <p:nvPr/>
        </p:nvCxnSpPr>
        <p:spPr>
          <a:xfrm flipH="1">
            <a:off x="8031014" y="3116806"/>
            <a:ext cx="1" cy="34968"/>
          </a:xfrm>
          <a:prstGeom prst="line">
            <a:avLst/>
          </a:prstGeom>
          <a:solidFill>
            <a:sysClr val="window" lastClr="FFFFFF"/>
          </a:solidFill>
          <a:ln w="19050" cap="flat" cmpd="sng" algn="ctr">
            <a:solidFill>
              <a:srgbClr val="1FC3A3"/>
            </a:solidFill>
            <a:prstDash val="solid"/>
            <a:miter lim="800000"/>
          </a:ln>
          <a:effectLst/>
        </p:spPr>
      </p:cxnSp>
      <p:cxnSp>
        <p:nvCxnSpPr>
          <p:cNvPr id="226" name="Прямая соединительная линия 225"/>
          <p:cNvCxnSpPr/>
          <p:nvPr/>
        </p:nvCxnSpPr>
        <p:spPr>
          <a:xfrm>
            <a:off x="8031015" y="3148599"/>
            <a:ext cx="75010" cy="59231"/>
          </a:xfrm>
          <a:prstGeom prst="line">
            <a:avLst/>
          </a:prstGeom>
          <a:solidFill>
            <a:sysClr val="window" lastClr="FFFFFF"/>
          </a:solidFill>
          <a:ln w="19050" cap="flat" cmpd="sng" algn="ctr">
            <a:solidFill>
              <a:srgbClr val="1FC3A3"/>
            </a:solidFill>
            <a:prstDash val="solid"/>
            <a:miter lim="800000"/>
          </a:ln>
          <a:effectLst/>
        </p:spPr>
      </p:cxnSp>
      <p:cxnSp>
        <p:nvCxnSpPr>
          <p:cNvPr id="227" name="Прямая соединительная линия 226"/>
          <p:cNvCxnSpPr/>
          <p:nvPr/>
        </p:nvCxnSpPr>
        <p:spPr>
          <a:xfrm flipH="1">
            <a:off x="7956005" y="3207830"/>
            <a:ext cx="150020" cy="90488"/>
          </a:xfrm>
          <a:prstGeom prst="line">
            <a:avLst/>
          </a:prstGeom>
          <a:solidFill>
            <a:sysClr val="window" lastClr="FFFFFF"/>
          </a:solidFill>
          <a:ln w="19050" cap="flat" cmpd="sng" algn="ctr">
            <a:solidFill>
              <a:srgbClr val="1FC3A3"/>
            </a:solidFill>
            <a:prstDash val="solid"/>
            <a:miter lim="800000"/>
          </a:ln>
          <a:effectLst/>
        </p:spPr>
      </p:cxnSp>
      <p:cxnSp>
        <p:nvCxnSpPr>
          <p:cNvPr id="228" name="Прямая соединительная линия 227"/>
          <p:cNvCxnSpPr/>
          <p:nvPr/>
        </p:nvCxnSpPr>
        <p:spPr>
          <a:xfrm>
            <a:off x="7951718" y="3296230"/>
            <a:ext cx="75010" cy="59231"/>
          </a:xfrm>
          <a:prstGeom prst="line">
            <a:avLst/>
          </a:prstGeom>
          <a:solidFill>
            <a:sysClr val="window" lastClr="FFFFFF"/>
          </a:solidFill>
          <a:ln w="19050" cap="flat" cmpd="sng" algn="ctr">
            <a:solidFill>
              <a:srgbClr val="1FC3A3"/>
            </a:solidFill>
            <a:prstDash val="solid"/>
            <a:miter lim="800000"/>
          </a:ln>
          <a:effectLst/>
        </p:spPr>
      </p:cxnSp>
      <p:cxnSp>
        <p:nvCxnSpPr>
          <p:cNvPr id="229" name="Прямая соединительная линия 228"/>
          <p:cNvCxnSpPr/>
          <p:nvPr/>
        </p:nvCxnSpPr>
        <p:spPr>
          <a:xfrm flipH="1">
            <a:off x="8033396" y="3355461"/>
            <a:ext cx="1" cy="34968"/>
          </a:xfrm>
          <a:prstGeom prst="line">
            <a:avLst/>
          </a:prstGeom>
          <a:solidFill>
            <a:sysClr val="window" lastClr="FFFFFF"/>
          </a:solidFill>
          <a:ln w="19050" cap="flat" cmpd="sng" algn="ctr">
            <a:solidFill>
              <a:srgbClr val="1FC3A3"/>
            </a:solidFill>
            <a:prstDash val="solid"/>
            <a:miter lim="800000"/>
          </a:ln>
          <a:effectLst/>
        </p:spPr>
      </p:cxnSp>
      <p:cxnSp>
        <p:nvCxnSpPr>
          <p:cNvPr id="230" name="Прямая соединительная линия 229"/>
          <p:cNvCxnSpPr/>
          <p:nvPr/>
        </p:nvCxnSpPr>
        <p:spPr>
          <a:xfrm>
            <a:off x="8209608" y="3126316"/>
            <a:ext cx="37723" cy="0"/>
          </a:xfrm>
          <a:prstGeom prst="line">
            <a:avLst/>
          </a:prstGeom>
          <a:solidFill>
            <a:sysClr val="window" lastClr="FFFFFF"/>
          </a:solidFill>
          <a:ln w="19050" cap="flat" cmpd="sng" algn="ctr">
            <a:solidFill>
              <a:srgbClr val="1FC3A3"/>
            </a:solidFill>
            <a:prstDash val="solid"/>
            <a:miter lim="800000"/>
          </a:ln>
          <a:effectLst/>
        </p:spPr>
      </p:cxnSp>
      <p:cxnSp>
        <p:nvCxnSpPr>
          <p:cNvPr id="231" name="Прямая соединительная линия 230"/>
          <p:cNvCxnSpPr/>
          <p:nvPr/>
        </p:nvCxnSpPr>
        <p:spPr>
          <a:xfrm>
            <a:off x="8209608" y="3392694"/>
            <a:ext cx="37723" cy="0"/>
          </a:xfrm>
          <a:prstGeom prst="line">
            <a:avLst/>
          </a:prstGeom>
          <a:solidFill>
            <a:sysClr val="window" lastClr="FFFFFF"/>
          </a:solidFill>
          <a:ln w="19050" cap="flat" cmpd="sng" algn="ctr">
            <a:solidFill>
              <a:srgbClr val="1FC3A3"/>
            </a:solidFill>
            <a:prstDash val="solid"/>
            <a:miter lim="800000"/>
          </a:ln>
          <a:effectLst/>
        </p:spPr>
      </p:cxnSp>
      <p:cxnSp>
        <p:nvCxnSpPr>
          <p:cNvPr id="232" name="Прямая соединительная линия 231"/>
          <p:cNvCxnSpPr/>
          <p:nvPr/>
        </p:nvCxnSpPr>
        <p:spPr>
          <a:xfrm>
            <a:off x="7940904" y="3096231"/>
            <a:ext cx="37723" cy="0"/>
          </a:xfrm>
          <a:prstGeom prst="line">
            <a:avLst/>
          </a:prstGeom>
          <a:solidFill>
            <a:sysClr val="window" lastClr="FFFFFF"/>
          </a:solidFill>
          <a:ln w="19050" cap="flat" cmpd="sng" algn="ctr">
            <a:solidFill>
              <a:srgbClr val="1FC3A3"/>
            </a:solidFill>
            <a:prstDash val="solid"/>
            <a:miter lim="800000"/>
          </a:ln>
          <a:effectLst/>
        </p:spPr>
      </p:cxnSp>
      <p:cxnSp>
        <p:nvCxnSpPr>
          <p:cNvPr id="233" name="Прямая соединительная линия 232"/>
          <p:cNvCxnSpPr/>
          <p:nvPr/>
        </p:nvCxnSpPr>
        <p:spPr>
          <a:xfrm>
            <a:off x="7937807" y="3411742"/>
            <a:ext cx="37723" cy="0"/>
          </a:xfrm>
          <a:prstGeom prst="line">
            <a:avLst/>
          </a:prstGeom>
          <a:solidFill>
            <a:sysClr val="window" lastClr="FFFFFF"/>
          </a:solidFill>
          <a:ln w="19050" cap="flat" cmpd="sng" algn="ctr">
            <a:solidFill>
              <a:srgbClr val="1FC3A3"/>
            </a:solidFill>
            <a:prstDash val="solid"/>
            <a:miter lim="800000"/>
          </a:ln>
          <a:effectLst/>
        </p:spPr>
      </p:cxnSp>
      <p:sp>
        <p:nvSpPr>
          <p:cNvPr id="234" name="TextBox 233"/>
          <p:cNvSpPr txBox="1"/>
          <p:nvPr/>
        </p:nvSpPr>
        <p:spPr>
          <a:xfrm>
            <a:off x="1781899" y="1913719"/>
            <a:ext cx="663734" cy="27699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Roboto Light"/>
                <a:ea typeface="+mn-ea"/>
                <a:cs typeface="+mn-cs"/>
              </a:rPr>
              <a:t>11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Roboto Light"/>
                <a:ea typeface="+mn-ea"/>
                <a:cs typeface="+mn-cs"/>
              </a:rPr>
              <a:t>JNB10 AA003</a:t>
            </a:r>
            <a:endParaRPr kumimoji="0" lang="ru-RU" sz="900" b="0" i="0" u="none" strike="noStrike" kern="0" cap="none" spc="0" normalizeH="0" baseline="0" noProof="0" dirty="0" smtClean="0">
              <a:ln>
                <a:noFill/>
              </a:ln>
              <a:solidFill>
                <a:srgbClr val="29292F"/>
              </a:solidFill>
              <a:effectLst/>
              <a:uLnTx/>
              <a:uFillTx/>
              <a:latin typeface="Roboto Light"/>
              <a:ea typeface="+mn-ea"/>
              <a:cs typeface="+mn-cs"/>
            </a:endParaRPr>
          </a:p>
        </p:txBody>
      </p:sp>
      <p:sp>
        <p:nvSpPr>
          <p:cNvPr id="235" name="TextBox 234"/>
          <p:cNvSpPr txBox="1"/>
          <p:nvPr/>
        </p:nvSpPr>
        <p:spPr>
          <a:xfrm>
            <a:off x="1797139" y="2877649"/>
            <a:ext cx="663734" cy="27699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Roboto Light"/>
                <a:ea typeface="+mn-ea"/>
                <a:cs typeface="+mn-cs"/>
              </a:rPr>
              <a:t>11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Roboto Light"/>
                <a:ea typeface="+mn-ea"/>
                <a:cs typeface="+mn-cs"/>
              </a:rPr>
              <a:t>JNB10 AA117</a:t>
            </a:r>
            <a:endParaRPr kumimoji="0" lang="ru-RU" sz="900" b="0" i="0" u="none" strike="noStrike" kern="0" cap="none" spc="0" normalizeH="0" baseline="0" noProof="0" dirty="0" smtClean="0">
              <a:ln>
                <a:noFill/>
              </a:ln>
              <a:solidFill>
                <a:srgbClr val="29292F"/>
              </a:solidFill>
              <a:effectLst/>
              <a:uLnTx/>
              <a:uFillTx/>
              <a:latin typeface="Roboto Light"/>
              <a:ea typeface="+mn-ea"/>
              <a:cs typeface="+mn-cs"/>
            </a:endParaRPr>
          </a:p>
        </p:txBody>
      </p:sp>
      <p:sp>
        <p:nvSpPr>
          <p:cNvPr id="236" name="TextBox 235"/>
          <p:cNvSpPr txBox="1"/>
          <p:nvPr/>
        </p:nvSpPr>
        <p:spPr>
          <a:xfrm>
            <a:off x="2923631" y="3317361"/>
            <a:ext cx="663734" cy="27699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Roboto Light"/>
                <a:ea typeface="+mn-ea"/>
                <a:cs typeface="+mn-cs"/>
              </a:rPr>
              <a:t>11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Roboto Light"/>
                <a:ea typeface="+mn-ea"/>
                <a:cs typeface="+mn-cs"/>
              </a:rPr>
              <a:t>JNB10 AC002</a:t>
            </a:r>
            <a:endParaRPr kumimoji="0" lang="ru-RU" sz="900" b="0" i="0" u="none" strike="noStrike" kern="0" cap="none" spc="0" normalizeH="0" baseline="0" noProof="0" dirty="0" smtClean="0">
              <a:ln>
                <a:noFill/>
              </a:ln>
              <a:solidFill>
                <a:srgbClr val="29292F"/>
              </a:solidFill>
              <a:effectLst/>
              <a:uLnTx/>
              <a:uFillTx/>
              <a:latin typeface="Roboto Light"/>
              <a:ea typeface="+mn-ea"/>
              <a:cs typeface="+mn-cs"/>
            </a:endParaRPr>
          </a:p>
        </p:txBody>
      </p:sp>
      <p:sp>
        <p:nvSpPr>
          <p:cNvPr id="237" name="TextBox 236"/>
          <p:cNvSpPr txBox="1"/>
          <p:nvPr/>
        </p:nvSpPr>
        <p:spPr>
          <a:xfrm>
            <a:off x="5881459" y="1894676"/>
            <a:ext cx="663734" cy="27699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Roboto Light"/>
                <a:ea typeface="+mn-ea"/>
                <a:cs typeface="+mn-cs"/>
              </a:rPr>
              <a:t>11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Roboto Light"/>
                <a:ea typeface="+mn-ea"/>
                <a:cs typeface="+mn-cs"/>
              </a:rPr>
              <a:t>JNB10 AA003</a:t>
            </a:r>
            <a:endParaRPr kumimoji="0" lang="ru-RU" sz="900" b="0" i="0" u="none" strike="noStrike" kern="0" cap="none" spc="0" normalizeH="0" baseline="0" noProof="0" dirty="0" smtClean="0">
              <a:ln>
                <a:noFill/>
              </a:ln>
              <a:solidFill>
                <a:srgbClr val="29292F"/>
              </a:solidFill>
              <a:effectLst/>
              <a:uLnTx/>
              <a:uFillTx/>
              <a:latin typeface="Roboto Light"/>
              <a:ea typeface="+mn-ea"/>
              <a:cs typeface="+mn-cs"/>
            </a:endParaRPr>
          </a:p>
        </p:txBody>
      </p:sp>
      <p:sp>
        <p:nvSpPr>
          <p:cNvPr id="238" name="TextBox 237"/>
          <p:cNvSpPr txBox="1"/>
          <p:nvPr/>
        </p:nvSpPr>
        <p:spPr>
          <a:xfrm>
            <a:off x="5896699" y="2858606"/>
            <a:ext cx="663734" cy="27699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Roboto Light"/>
                <a:ea typeface="+mn-ea"/>
                <a:cs typeface="+mn-cs"/>
              </a:rPr>
              <a:t>11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Roboto Light"/>
                <a:ea typeface="+mn-ea"/>
                <a:cs typeface="+mn-cs"/>
              </a:rPr>
              <a:t>JNB10 AA117</a:t>
            </a:r>
            <a:endParaRPr kumimoji="0" lang="ru-RU" sz="900" b="0" i="0" u="none" strike="noStrike" kern="0" cap="none" spc="0" normalizeH="0" baseline="0" noProof="0" dirty="0" smtClean="0">
              <a:ln>
                <a:noFill/>
              </a:ln>
              <a:solidFill>
                <a:srgbClr val="29292F"/>
              </a:solidFill>
              <a:effectLst/>
              <a:uLnTx/>
              <a:uFillTx/>
              <a:latin typeface="Roboto Light"/>
              <a:ea typeface="+mn-ea"/>
              <a:cs typeface="+mn-cs"/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7160351" y="3298318"/>
            <a:ext cx="663734" cy="276999"/>
          </a:xfrm>
          <a:prstGeom prst="rect">
            <a:avLst/>
          </a:prstGeom>
          <a:solidFill>
            <a:sysClr val="window" lastClr="FFFFFF"/>
          </a:solidFill>
          <a:ln w="12700" cap="flat" cmpd="sng" algn="ctr">
            <a:solidFill>
              <a:srgbClr val="FFFFFF"/>
            </a:solidFill>
            <a:prstDash val="solid"/>
            <a:miter lim="800000"/>
          </a:ln>
          <a:effectLst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Roboto Light"/>
                <a:ea typeface="+mn-ea"/>
                <a:cs typeface="+mn-cs"/>
              </a:rPr>
              <a:t>11</a:t>
            </a: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Roboto Light"/>
                <a:ea typeface="+mn-ea"/>
                <a:cs typeface="+mn-cs"/>
              </a:rPr>
              <a:t>JNB10 AC002</a:t>
            </a:r>
            <a:endParaRPr kumimoji="0" lang="ru-RU" sz="900" b="0" i="0" u="none" strike="noStrike" kern="0" cap="none" spc="0" normalizeH="0" baseline="0" noProof="0" dirty="0" smtClean="0">
              <a:ln>
                <a:noFill/>
              </a:ln>
              <a:solidFill>
                <a:srgbClr val="29292F"/>
              </a:solidFill>
              <a:effectLst/>
              <a:uLnTx/>
              <a:uFillTx/>
              <a:latin typeface="Roboto Light"/>
              <a:ea typeface="+mn-ea"/>
              <a:cs typeface="+mn-cs"/>
            </a:endParaRPr>
          </a:p>
        </p:txBody>
      </p:sp>
      <p:sp>
        <p:nvSpPr>
          <p:cNvPr id="240" name="Стрелка вправо 239"/>
          <p:cNvSpPr/>
          <p:nvPr/>
        </p:nvSpPr>
        <p:spPr>
          <a:xfrm>
            <a:off x="4203271" y="3983973"/>
            <a:ext cx="822959" cy="727896"/>
          </a:xfrm>
          <a:prstGeom prst="rightArrow">
            <a:avLst/>
          </a:prstGeom>
          <a:gradFill rotWithShape="1">
            <a:gsLst>
              <a:gs pos="0">
                <a:srgbClr val="1FC3A3">
                  <a:satMod val="103000"/>
                  <a:lumMod val="102000"/>
                  <a:tint val="94000"/>
                </a:srgbClr>
              </a:gs>
              <a:gs pos="50000">
                <a:srgbClr val="1FC3A3">
                  <a:satMod val="110000"/>
                  <a:lumMod val="100000"/>
                  <a:shade val="100000"/>
                </a:srgbClr>
              </a:gs>
              <a:gs pos="100000">
                <a:srgbClr val="1FC3A3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 w="6350" cap="flat" cmpd="sng" algn="ctr">
            <a:solidFill>
              <a:srgbClr val="1FC3A3"/>
            </a:solidFill>
            <a:prstDash val="solid"/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41" name="Скругленный прямоугольник 240"/>
          <p:cNvSpPr/>
          <p:nvPr/>
        </p:nvSpPr>
        <p:spPr>
          <a:xfrm>
            <a:off x="1571118" y="3983613"/>
            <a:ext cx="1749029" cy="730134"/>
          </a:xfrm>
          <a:prstGeom prst="roundRect">
            <a:avLst/>
          </a:prstGeom>
          <a:gradFill rotWithShape="1">
            <a:gsLst>
              <a:gs pos="0">
                <a:srgbClr val="4391CB">
                  <a:satMod val="103000"/>
                  <a:lumMod val="102000"/>
                  <a:tint val="94000"/>
                </a:srgbClr>
              </a:gs>
              <a:gs pos="50000">
                <a:srgbClr val="4391CB">
                  <a:satMod val="110000"/>
                  <a:lumMod val="100000"/>
                  <a:shade val="100000"/>
                </a:srgbClr>
              </a:gs>
              <a:gs pos="100000">
                <a:srgbClr val="4391CB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+mn-cs"/>
              </a:rPr>
              <a:t>ТТТ унифицируемого оборудования</a:t>
            </a: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42" name="Скругленный прямоугольник 241"/>
          <p:cNvSpPr/>
          <p:nvPr/>
        </p:nvSpPr>
        <p:spPr>
          <a:xfrm>
            <a:off x="5862613" y="3991233"/>
            <a:ext cx="1749029" cy="730134"/>
          </a:xfrm>
          <a:prstGeom prst="roundRect">
            <a:avLst/>
          </a:prstGeom>
          <a:gradFill rotWithShape="1">
            <a:gsLst>
              <a:gs pos="0">
                <a:srgbClr val="1FC3A3">
                  <a:satMod val="103000"/>
                  <a:lumMod val="102000"/>
                  <a:tint val="94000"/>
                </a:srgbClr>
              </a:gs>
              <a:gs pos="50000">
                <a:srgbClr val="1FC3A3">
                  <a:satMod val="110000"/>
                  <a:lumMod val="100000"/>
                  <a:shade val="100000"/>
                </a:srgbClr>
              </a:gs>
              <a:gs pos="100000">
                <a:srgbClr val="1FC3A3">
                  <a:lumMod val="99000"/>
                  <a:satMod val="120000"/>
                  <a:shade val="78000"/>
                </a:srgbClr>
              </a:gs>
            </a:gsLst>
            <a:lin ang="5400000" scaled="0"/>
          </a:gra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+mn-ea"/>
                <a:cs typeface="+mn-cs"/>
              </a:rPr>
              <a:t>Типизированное проектное решение</a:t>
            </a:r>
            <a:endParaRPr kumimoji="0" lang="ru-RU" sz="1200" b="1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92" name="TextBox 91"/>
          <p:cNvSpPr txBox="1"/>
          <p:nvPr/>
        </p:nvSpPr>
        <p:spPr>
          <a:xfrm>
            <a:off x="2139033" y="5468263"/>
            <a:ext cx="2956480" cy="13849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900" dirty="0" smtClean="0">
                <a:latin typeface="+mj-lt"/>
              </a:rPr>
              <a:t>- унифицированное оборудование</a:t>
            </a:r>
          </a:p>
        </p:txBody>
      </p:sp>
      <p:grpSp>
        <p:nvGrpSpPr>
          <p:cNvPr id="100" name="Группа 99"/>
          <p:cNvGrpSpPr/>
          <p:nvPr/>
        </p:nvGrpSpPr>
        <p:grpSpPr>
          <a:xfrm>
            <a:off x="5283166" y="5357201"/>
            <a:ext cx="225429" cy="259312"/>
            <a:chOff x="4791470" y="1699266"/>
            <a:chExt cx="225429" cy="259312"/>
          </a:xfrm>
        </p:grpSpPr>
        <p:grpSp>
          <p:nvGrpSpPr>
            <p:cNvPr id="101" name="Группа 100"/>
            <p:cNvGrpSpPr/>
            <p:nvPr/>
          </p:nvGrpSpPr>
          <p:grpSpPr>
            <a:xfrm>
              <a:off x="4791470" y="1847377"/>
              <a:ext cx="223049" cy="111201"/>
              <a:chOff x="4599387" y="560786"/>
              <a:chExt cx="297656" cy="111201"/>
            </a:xfrm>
          </p:grpSpPr>
          <p:sp>
            <p:nvSpPr>
              <p:cNvPr id="108" name="Равнобедренный треугольник 107"/>
              <p:cNvSpPr/>
              <p:nvPr/>
            </p:nvSpPr>
            <p:spPr>
              <a:xfrm rot="5400000">
                <a:off x="4617246" y="542927"/>
                <a:ext cx="109537" cy="145256"/>
              </a:xfrm>
              <a:prstGeom prst="triangle">
                <a:avLst/>
              </a:prstGeom>
              <a:ln w="19050">
                <a:solidFill>
                  <a:srgbClr val="FFC00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9" name="Равнобедренный треугольник 108"/>
              <p:cNvSpPr/>
              <p:nvPr/>
            </p:nvSpPr>
            <p:spPr>
              <a:xfrm rot="16200000">
                <a:off x="4769646" y="544591"/>
                <a:ext cx="109537" cy="145256"/>
              </a:xfrm>
              <a:prstGeom prst="triangle">
                <a:avLst/>
              </a:prstGeom>
              <a:ln w="19050">
                <a:solidFill>
                  <a:srgbClr val="FFC00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cxnSp>
          <p:nvCxnSpPr>
            <p:cNvPr id="102" name="Прямая соединительная линия 101"/>
            <p:cNvCxnSpPr>
              <a:stCxn id="109" idx="0"/>
              <a:endCxn id="104" idx="2"/>
            </p:cNvCxnSpPr>
            <p:nvPr/>
          </p:nvCxnSpPr>
          <p:spPr>
            <a:xfrm flipH="1" flipV="1">
              <a:off x="4905374" y="1810468"/>
              <a:ext cx="297" cy="93342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</p:cxnSp>
        <p:grpSp>
          <p:nvGrpSpPr>
            <p:cNvPr id="103" name="Группа 102"/>
            <p:cNvGrpSpPr/>
            <p:nvPr/>
          </p:nvGrpSpPr>
          <p:grpSpPr>
            <a:xfrm>
              <a:off x="4793849" y="1699266"/>
              <a:ext cx="223050" cy="111202"/>
              <a:chOff x="4791469" y="1679737"/>
              <a:chExt cx="223050" cy="111202"/>
            </a:xfrm>
          </p:grpSpPr>
          <p:sp>
            <p:nvSpPr>
              <p:cNvPr id="104" name="Прямоугольник 103"/>
              <p:cNvSpPr/>
              <p:nvPr/>
            </p:nvSpPr>
            <p:spPr>
              <a:xfrm>
                <a:off x="4791469" y="1679737"/>
                <a:ext cx="223050" cy="111202"/>
              </a:xfrm>
              <a:prstGeom prst="rect">
                <a:avLst/>
              </a:prstGeom>
              <a:ln w="19050">
                <a:solidFill>
                  <a:srgbClr val="FFC00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05" name="Группа 104"/>
              <p:cNvGrpSpPr/>
              <p:nvPr/>
            </p:nvGrpSpPr>
            <p:grpSpPr>
              <a:xfrm>
                <a:off x="4791470" y="1679737"/>
                <a:ext cx="223049" cy="111201"/>
                <a:chOff x="4599387" y="560786"/>
                <a:chExt cx="297656" cy="111201"/>
              </a:xfrm>
            </p:grpSpPr>
            <p:sp>
              <p:nvSpPr>
                <p:cNvPr id="106" name="Равнобедренный треугольник 105"/>
                <p:cNvSpPr/>
                <p:nvPr/>
              </p:nvSpPr>
              <p:spPr>
                <a:xfrm rot="5400000">
                  <a:off x="4617246" y="542927"/>
                  <a:ext cx="109537" cy="145256"/>
                </a:xfrm>
                <a:prstGeom prst="triangl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7" name="Равнобедренный треугольник 106"/>
                <p:cNvSpPr/>
                <p:nvPr/>
              </p:nvSpPr>
              <p:spPr>
                <a:xfrm rot="16200000">
                  <a:off x="4769646" y="544591"/>
                  <a:ext cx="109537" cy="145256"/>
                </a:xfrm>
                <a:prstGeom prst="triangle">
                  <a:avLst/>
                </a:prstGeom>
                <a:ln w="19050">
                  <a:solidFill>
                    <a:srgbClr val="FFC000"/>
                  </a:solidFill>
                </a:ln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</p:grpSp>
      </p:grpSp>
      <p:sp>
        <p:nvSpPr>
          <p:cNvPr id="110" name="TextBox 109"/>
          <p:cNvSpPr txBox="1"/>
          <p:nvPr/>
        </p:nvSpPr>
        <p:spPr>
          <a:xfrm>
            <a:off x="5681047" y="5460917"/>
            <a:ext cx="2956480" cy="138499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0" tIns="0" rIns="0" b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900" dirty="0" smtClean="0">
                <a:latin typeface="+mj-lt"/>
              </a:rPr>
              <a:t>- не унифицированное оборудование</a:t>
            </a:r>
          </a:p>
        </p:txBody>
      </p:sp>
      <p:grpSp>
        <p:nvGrpSpPr>
          <p:cNvPr id="117" name="Группа 116"/>
          <p:cNvGrpSpPr/>
          <p:nvPr/>
        </p:nvGrpSpPr>
        <p:grpSpPr>
          <a:xfrm>
            <a:off x="1726169" y="5515074"/>
            <a:ext cx="223049" cy="111201"/>
            <a:chOff x="4599387" y="560786"/>
            <a:chExt cx="297656" cy="111201"/>
          </a:xfrm>
        </p:grpSpPr>
        <p:sp>
          <p:nvSpPr>
            <p:cNvPr id="118" name="Равнобедренный треугольник 117"/>
            <p:cNvSpPr/>
            <p:nvPr/>
          </p:nvSpPr>
          <p:spPr>
            <a:xfrm rot="5400000">
              <a:off x="4617246" y="542927"/>
              <a:ext cx="109537" cy="145256"/>
            </a:xfrm>
            <a:prstGeom prst="triangle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1FC3A3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Roboto"/>
                <a:ea typeface="+mn-ea"/>
                <a:cs typeface="+mn-cs"/>
              </a:endParaRPr>
            </a:p>
          </p:txBody>
        </p:sp>
        <p:sp>
          <p:nvSpPr>
            <p:cNvPr id="119" name="Равнобедренный треугольник 118"/>
            <p:cNvSpPr/>
            <p:nvPr/>
          </p:nvSpPr>
          <p:spPr>
            <a:xfrm rot="16200000">
              <a:off x="4769646" y="544591"/>
              <a:ext cx="109537" cy="145256"/>
            </a:xfrm>
            <a:prstGeom prst="triangle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1FC3A3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Roboto"/>
                <a:ea typeface="+mn-ea"/>
                <a:cs typeface="+mn-cs"/>
              </a:endParaRPr>
            </a:p>
          </p:txBody>
        </p:sp>
      </p:grpSp>
      <p:grpSp>
        <p:nvGrpSpPr>
          <p:cNvPr id="120" name="Группа 119"/>
          <p:cNvGrpSpPr/>
          <p:nvPr/>
        </p:nvGrpSpPr>
        <p:grpSpPr>
          <a:xfrm>
            <a:off x="1728548" y="5366963"/>
            <a:ext cx="223050" cy="111202"/>
            <a:chOff x="4791469" y="1679737"/>
            <a:chExt cx="223050" cy="111202"/>
          </a:xfrm>
        </p:grpSpPr>
        <p:sp>
          <p:nvSpPr>
            <p:cNvPr id="121" name="Прямоугольник 120"/>
            <p:cNvSpPr/>
            <p:nvPr/>
          </p:nvSpPr>
          <p:spPr>
            <a:xfrm>
              <a:off x="4791469" y="1679737"/>
              <a:ext cx="223050" cy="111202"/>
            </a:xfrm>
            <a:prstGeom prst="rect">
              <a:avLst/>
            </a:prstGeom>
            <a:solidFill>
              <a:sysClr val="window" lastClr="FFFFFF"/>
            </a:solidFill>
            <a:ln w="19050" cap="flat" cmpd="sng" algn="ctr">
              <a:solidFill>
                <a:srgbClr val="1FC3A3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0" cap="none" spc="0" normalizeH="0" baseline="0" noProof="0">
                <a:ln>
                  <a:noFill/>
                </a:ln>
                <a:solidFill>
                  <a:srgbClr val="29292F"/>
                </a:solidFill>
                <a:effectLst/>
                <a:uLnTx/>
                <a:uFillTx/>
                <a:latin typeface="Roboto"/>
                <a:ea typeface="+mn-ea"/>
                <a:cs typeface="+mn-cs"/>
              </a:endParaRPr>
            </a:p>
          </p:txBody>
        </p:sp>
        <p:grpSp>
          <p:nvGrpSpPr>
            <p:cNvPr id="122" name="Группа 121"/>
            <p:cNvGrpSpPr/>
            <p:nvPr/>
          </p:nvGrpSpPr>
          <p:grpSpPr>
            <a:xfrm>
              <a:off x="4791470" y="1679737"/>
              <a:ext cx="223049" cy="111201"/>
              <a:chOff x="4599387" y="560786"/>
              <a:chExt cx="297656" cy="111201"/>
            </a:xfrm>
          </p:grpSpPr>
          <p:sp>
            <p:nvSpPr>
              <p:cNvPr id="123" name="Равнобедренный треугольник 122"/>
              <p:cNvSpPr/>
              <p:nvPr/>
            </p:nvSpPr>
            <p:spPr>
              <a:xfrm rot="5400000">
                <a:off x="4617246" y="542927"/>
                <a:ext cx="109537" cy="145256"/>
              </a:xfrm>
              <a:prstGeom prst="triangle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1FC3A3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rgbClr val="29292F"/>
                  </a:solidFill>
                  <a:effectLst/>
                  <a:uLnTx/>
                  <a:uFillTx/>
                  <a:latin typeface="Roboto"/>
                  <a:ea typeface="+mn-ea"/>
                  <a:cs typeface="+mn-cs"/>
                </a:endParaRPr>
              </a:p>
            </p:txBody>
          </p:sp>
          <p:sp>
            <p:nvSpPr>
              <p:cNvPr id="124" name="Равнобедренный треугольник 123"/>
              <p:cNvSpPr/>
              <p:nvPr/>
            </p:nvSpPr>
            <p:spPr>
              <a:xfrm rot="16200000">
                <a:off x="4769646" y="544591"/>
                <a:ext cx="109537" cy="145256"/>
              </a:xfrm>
              <a:prstGeom prst="triangle">
                <a:avLst/>
              </a:prstGeom>
              <a:solidFill>
                <a:sysClr val="window" lastClr="FFFFFF"/>
              </a:solidFill>
              <a:ln w="19050" cap="flat" cmpd="sng" algn="ctr">
                <a:solidFill>
                  <a:srgbClr val="1FC3A3"/>
                </a:soli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800" b="0" i="0" u="none" strike="noStrike" kern="0" cap="none" spc="0" normalizeH="0" baseline="0" noProof="0">
                  <a:ln>
                    <a:noFill/>
                  </a:ln>
                  <a:solidFill>
                    <a:srgbClr val="29292F"/>
                  </a:solidFill>
                  <a:effectLst/>
                  <a:uLnTx/>
                  <a:uFillTx/>
                  <a:latin typeface="Roboto"/>
                  <a:ea typeface="+mn-ea"/>
                  <a:cs typeface="+mn-cs"/>
                </a:endParaRPr>
              </a:p>
            </p:txBody>
          </p:sp>
        </p:grpSp>
      </p:grpSp>
      <p:cxnSp>
        <p:nvCxnSpPr>
          <p:cNvPr id="125" name="Прямая соединительная линия 124"/>
          <p:cNvCxnSpPr/>
          <p:nvPr/>
        </p:nvCxnSpPr>
        <p:spPr>
          <a:xfrm flipH="1" flipV="1">
            <a:off x="1842452" y="5458641"/>
            <a:ext cx="297" cy="93342"/>
          </a:xfrm>
          <a:prstGeom prst="line">
            <a:avLst/>
          </a:prstGeom>
          <a:solidFill>
            <a:sysClr val="window" lastClr="FFFFFF"/>
          </a:solidFill>
          <a:ln w="19050" cap="flat" cmpd="sng" algn="ctr">
            <a:solidFill>
              <a:srgbClr val="1FC3A3"/>
            </a:solidFill>
            <a:prstDash val="solid"/>
            <a:miter lim="800000"/>
          </a:ln>
          <a:effectLst/>
        </p:spPr>
      </p:cxnSp>
    </p:spTree>
    <p:extLst>
      <p:ext uri="{BB962C8B-B14F-4D97-AF65-F5344CB8AC3E}">
        <p14:creationId xmlns:p14="http://schemas.microsoft.com/office/powerpoint/2010/main" val="8463693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0"/>
          </p:nvPr>
        </p:nvSpPr>
        <p:spPr>
          <a:xfrm>
            <a:off x="8287210" y="6452743"/>
            <a:ext cx="627062" cy="377825"/>
          </a:xfrm>
        </p:spPr>
        <p:txBody>
          <a:bodyPr/>
          <a:lstStyle/>
          <a:p>
            <a:pPr defTabSz="909239">
              <a:defRPr/>
            </a:pPr>
            <a:fld id="{411FD694-28FF-46AA-AB49-BCD39AF0F718}" type="slidenum">
              <a:rPr lang="ru-RU" smtClean="0">
                <a:solidFill>
                  <a:srgbClr val="003274"/>
                </a:solidFill>
              </a:rPr>
              <a:pPr defTabSz="909239">
                <a:defRPr/>
              </a:pPr>
              <a:t>9</a:t>
            </a:fld>
            <a:endParaRPr lang="ru-RU" dirty="0">
              <a:solidFill>
                <a:srgbClr val="003274"/>
              </a:solidFill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448054" y="0"/>
            <a:ext cx="7551357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5pPr>
            <a:lvl6pPr marL="451177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6pPr>
            <a:lvl7pPr marL="902406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7pPr>
            <a:lvl8pPr marL="1353615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8pPr>
            <a:lvl9pPr marL="1804814" algn="l" rtl="0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hlink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kern="0" dirty="0" smtClean="0">
                <a:solidFill>
                  <a:srgbClr val="003274"/>
                </a:solidFill>
              </a:rPr>
              <a:t>Применение ТТТ для закупки по спецификации </a:t>
            </a:r>
          </a:p>
          <a:p>
            <a:r>
              <a:rPr lang="ru-RU" kern="0" dirty="0" smtClean="0">
                <a:solidFill>
                  <a:srgbClr val="003274"/>
                </a:solidFill>
              </a:rPr>
              <a:t>проекта-аналога</a:t>
            </a:r>
            <a:endParaRPr lang="ru-RU" kern="0" dirty="0">
              <a:solidFill>
                <a:srgbClr val="003274"/>
              </a:solidFill>
            </a:endParaRPr>
          </a:p>
        </p:txBody>
      </p:sp>
      <p:sp>
        <p:nvSpPr>
          <p:cNvPr id="104" name="Скругленный прямоугольник 103"/>
          <p:cNvSpPr/>
          <p:nvPr/>
        </p:nvSpPr>
        <p:spPr>
          <a:xfrm>
            <a:off x="2700338" y="2390775"/>
            <a:ext cx="2519362" cy="226218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 anchorCtr="1"/>
          <a:lstStyle/>
          <a:p>
            <a:pPr algn="ctr">
              <a:defRPr/>
            </a:pPr>
            <a:endParaRPr lang="ru-RU" sz="1200" dirty="0">
              <a:solidFill>
                <a:srgbClr val="414142"/>
              </a:solidFill>
            </a:endParaRPr>
          </a:p>
          <a:p>
            <a:pPr algn="ctr">
              <a:defRPr/>
            </a:pPr>
            <a:endParaRPr lang="ru-RU" sz="1200" dirty="0">
              <a:solidFill>
                <a:srgbClr val="414142"/>
              </a:solidFill>
            </a:endParaRPr>
          </a:p>
        </p:txBody>
      </p:sp>
      <p:sp>
        <p:nvSpPr>
          <p:cNvPr id="106" name="Скругленный прямоугольник 105"/>
          <p:cNvSpPr/>
          <p:nvPr/>
        </p:nvSpPr>
        <p:spPr>
          <a:xfrm>
            <a:off x="290513" y="2855913"/>
            <a:ext cx="2049462" cy="115252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ru-RU" sz="1200" dirty="0">
                <a:solidFill>
                  <a:srgbClr val="414142"/>
                </a:solidFill>
              </a:rPr>
              <a:t>Сформированы спецификация и «пакет» </a:t>
            </a:r>
          </a:p>
          <a:p>
            <a:pPr algn="ctr">
              <a:defRPr/>
            </a:pPr>
            <a:r>
              <a:rPr lang="ru-RU" sz="1200" dirty="0">
                <a:solidFill>
                  <a:srgbClr val="414142"/>
                </a:solidFill>
              </a:rPr>
              <a:t>ИТТ по блоку-аналогу</a:t>
            </a:r>
          </a:p>
        </p:txBody>
      </p:sp>
      <p:sp>
        <p:nvSpPr>
          <p:cNvPr id="107" name="Стрелка вправо 106"/>
          <p:cNvSpPr/>
          <p:nvPr/>
        </p:nvSpPr>
        <p:spPr>
          <a:xfrm rot="20415441">
            <a:off x="2352675" y="3187700"/>
            <a:ext cx="431800" cy="144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08" name="Скругленный прямоугольник 107"/>
          <p:cNvSpPr/>
          <p:nvPr/>
        </p:nvSpPr>
        <p:spPr>
          <a:xfrm>
            <a:off x="2808288" y="2567533"/>
            <a:ext cx="2268537" cy="92759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ru-RU" sz="1200" dirty="0">
                <a:solidFill>
                  <a:srgbClr val="414142"/>
                </a:solidFill>
              </a:rPr>
              <a:t>Выпуск</a:t>
            </a:r>
          </a:p>
          <a:p>
            <a:pPr algn="ctr">
              <a:defRPr/>
            </a:pPr>
            <a:r>
              <a:rPr lang="ru-RU" sz="1200" dirty="0">
                <a:solidFill>
                  <a:srgbClr val="414142"/>
                </a:solidFill>
              </a:rPr>
              <a:t>«неизменяемой части» требований = </a:t>
            </a:r>
            <a:r>
              <a:rPr lang="en-US" sz="1200" dirty="0">
                <a:solidFill>
                  <a:srgbClr val="414142"/>
                </a:solidFill>
              </a:rPr>
              <a:t>Design Requirements </a:t>
            </a:r>
            <a:br>
              <a:rPr lang="en-US" sz="1200" dirty="0">
                <a:solidFill>
                  <a:srgbClr val="414142"/>
                </a:solidFill>
              </a:rPr>
            </a:br>
            <a:r>
              <a:rPr lang="en-US" sz="1200" dirty="0">
                <a:solidFill>
                  <a:srgbClr val="414142"/>
                </a:solidFill>
              </a:rPr>
              <a:t>(incl. Data Sheets)) </a:t>
            </a:r>
          </a:p>
        </p:txBody>
      </p:sp>
      <p:sp>
        <p:nvSpPr>
          <p:cNvPr id="109" name="Скругленный прямоугольник 108"/>
          <p:cNvSpPr/>
          <p:nvPr/>
        </p:nvSpPr>
        <p:spPr>
          <a:xfrm>
            <a:off x="2808288" y="3546943"/>
            <a:ext cx="2268537" cy="90932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ru-RU" sz="1200" dirty="0">
                <a:solidFill>
                  <a:srgbClr val="414142"/>
                </a:solidFill>
              </a:rPr>
              <a:t>Выпуск</a:t>
            </a:r>
          </a:p>
          <a:p>
            <a:pPr algn="ctr">
              <a:defRPr/>
            </a:pPr>
            <a:r>
              <a:rPr lang="ru-RU" sz="1200" dirty="0">
                <a:solidFill>
                  <a:srgbClr val="414142"/>
                </a:solidFill>
              </a:rPr>
              <a:t>«неизменяемой части» требований = </a:t>
            </a:r>
            <a:r>
              <a:rPr lang="en-US" sz="1200" dirty="0">
                <a:solidFill>
                  <a:srgbClr val="414142"/>
                </a:solidFill>
              </a:rPr>
              <a:t>Design Requirements </a:t>
            </a:r>
            <a:br>
              <a:rPr lang="en-US" sz="1200" dirty="0">
                <a:solidFill>
                  <a:srgbClr val="414142"/>
                </a:solidFill>
              </a:rPr>
            </a:br>
            <a:r>
              <a:rPr lang="en-US" sz="1200" dirty="0">
                <a:solidFill>
                  <a:srgbClr val="414142"/>
                </a:solidFill>
              </a:rPr>
              <a:t>(incl. Data Sheets)) </a:t>
            </a:r>
          </a:p>
        </p:txBody>
      </p:sp>
      <p:sp>
        <p:nvSpPr>
          <p:cNvPr id="110" name="Стрелка вправо 109"/>
          <p:cNvSpPr/>
          <p:nvPr/>
        </p:nvSpPr>
        <p:spPr>
          <a:xfrm rot="1577290">
            <a:off x="2352675" y="3608388"/>
            <a:ext cx="431800" cy="1444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11" name="Скругленный прямоугольник 110"/>
          <p:cNvSpPr/>
          <p:nvPr/>
        </p:nvSpPr>
        <p:spPr>
          <a:xfrm>
            <a:off x="5364163" y="2374636"/>
            <a:ext cx="2087562" cy="1391178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ru-RU" sz="1300" b="1" dirty="0">
                <a:solidFill>
                  <a:srgbClr val="414142"/>
                </a:solidFill>
              </a:rPr>
              <a:t>ИТТ для закупки</a:t>
            </a:r>
          </a:p>
        </p:txBody>
      </p:sp>
      <p:sp>
        <p:nvSpPr>
          <p:cNvPr id="112" name="Скругленный прямоугольник 111"/>
          <p:cNvSpPr/>
          <p:nvPr/>
        </p:nvSpPr>
        <p:spPr>
          <a:xfrm>
            <a:off x="5616575" y="2717681"/>
            <a:ext cx="1584325" cy="338461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ru-RU" sz="1200" dirty="0">
                <a:solidFill>
                  <a:srgbClr val="414142"/>
                </a:solidFill>
              </a:rPr>
              <a:t>«неизменяемая часть» требований </a:t>
            </a:r>
          </a:p>
        </p:txBody>
      </p:sp>
      <p:sp>
        <p:nvSpPr>
          <p:cNvPr id="113" name="Скругленный прямоугольник 112"/>
          <p:cNvSpPr/>
          <p:nvPr/>
        </p:nvSpPr>
        <p:spPr>
          <a:xfrm>
            <a:off x="5616575" y="3113664"/>
            <a:ext cx="1584325" cy="53604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ru-RU" sz="1200" dirty="0">
                <a:solidFill>
                  <a:srgbClr val="414142"/>
                </a:solidFill>
              </a:rPr>
              <a:t>объектная (изменяемая) </a:t>
            </a:r>
            <a:r>
              <a:rPr lang="ru-RU" sz="1200" dirty="0" smtClean="0">
                <a:solidFill>
                  <a:srgbClr val="414142"/>
                </a:solidFill>
              </a:rPr>
              <a:t>часть требований</a:t>
            </a:r>
            <a:endParaRPr lang="ru-RU" sz="1200" dirty="0">
              <a:solidFill>
                <a:srgbClr val="414142"/>
              </a:solidFill>
            </a:endParaRPr>
          </a:p>
        </p:txBody>
      </p:sp>
      <p:sp>
        <p:nvSpPr>
          <p:cNvPr id="114" name="Скругленный прямоугольник 113"/>
          <p:cNvSpPr/>
          <p:nvPr/>
        </p:nvSpPr>
        <p:spPr>
          <a:xfrm>
            <a:off x="5654675" y="4279900"/>
            <a:ext cx="1584325" cy="274638"/>
          </a:xfrm>
          <a:prstGeom prst="roundRect">
            <a:avLst/>
          </a:prstGeom>
          <a:solidFill>
            <a:srgbClr val="A5EA7E"/>
          </a:solidFill>
          <a:ln>
            <a:solidFill>
              <a:srgbClr val="83CD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ru-RU" sz="1200" dirty="0">
                <a:solidFill>
                  <a:srgbClr val="414142"/>
                </a:solidFill>
              </a:rPr>
              <a:t>«Формула цены»</a:t>
            </a:r>
          </a:p>
        </p:txBody>
      </p:sp>
      <p:sp>
        <p:nvSpPr>
          <p:cNvPr id="115" name="Скругленный прямоугольник 114"/>
          <p:cNvSpPr/>
          <p:nvPr/>
        </p:nvSpPr>
        <p:spPr>
          <a:xfrm>
            <a:off x="5635625" y="3797300"/>
            <a:ext cx="1584325" cy="376238"/>
          </a:xfrm>
          <a:prstGeom prst="roundRect">
            <a:avLst/>
          </a:prstGeom>
          <a:solidFill>
            <a:srgbClr val="A5EA7E"/>
          </a:solidFill>
          <a:ln>
            <a:solidFill>
              <a:srgbClr val="83CD6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ru-RU" sz="1200" dirty="0">
                <a:solidFill>
                  <a:srgbClr val="414142"/>
                </a:solidFill>
              </a:rPr>
              <a:t>Отлагательные ус-</a:t>
            </a:r>
            <a:r>
              <a:rPr lang="ru-RU" sz="1200" dirty="0" err="1">
                <a:solidFill>
                  <a:srgbClr val="414142"/>
                </a:solidFill>
              </a:rPr>
              <a:t>ловия</a:t>
            </a:r>
            <a:r>
              <a:rPr lang="ru-RU" sz="1200" dirty="0">
                <a:solidFill>
                  <a:srgbClr val="414142"/>
                </a:solidFill>
              </a:rPr>
              <a:t> по Контракту</a:t>
            </a:r>
          </a:p>
        </p:txBody>
      </p:sp>
      <p:sp>
        <p:nvSpPr>
          <p:cNvPr id="116" name="Стрелка вправо 115"/>
          <p:cNvSpPr/>
          <p:nvPr/>
        </p:nvSpPr>
        <p:spPr>
          <a:xfrm>
            <a:off x="5148263" y="3060700"/>
            <a:ext cx="287337" cy="144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17" name="Скругленный прямоугольник 116"/>
          <p:cNvSpPr/>
          <p:nvPr/>
        </p:nvSpPr>
        <p:spPr>
          <a:xfrm>
            <a:off x="7704138" y="2476500"/>
            <a:ext cx="1189037" cy="208756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ru-RU" sz="1200" dirty="0">
                <a:solidFill>
                  <a:srgbClr val="414142"/>
                </a:solidFill>
              </a:rPr>
              <a:t>Закупка</a:t>
            </a:r>
          </a:p>
        </p:txBody>
      </p:sp>
      <p:sp>
        <p:nvSpPr>
          <p:cNvPr id="118" name="Стрелка вправо 117"/>
          <p:cNvSpPr/>
          <p:nvPr/>
        </p:nvSpPr>
        <p:spPr>
          <a:xfrm>
            <a:off x="7381875" y="3060700"/>
            <a:ext cx="287338" cy="144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19" name="Стрелка вправо 118"/>
          <p:cNvSpPr/>
          <p:nvPr/>
        </p:nvSpPr>
        <p:spPr>
          <a:xfrm>
            <a:off x="7308850" y="3863975"/>
            <a:ext cx="287338" cy="144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120" name="Стрелка вправо 119"/>
          <p:cNvSpPr/>
          <p:nvPr/>
        </p:nvSpPr>
        <p:spPr>
          <a:xfrm>
            <a:off x="7308850" y="4344988"/>
            <a:ext cx="287338" cy="1444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076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Тема Office">
  <a:themeElements>
    <a:clrScheme name="ASE">
      <a:dk1>
        <a:srgbClr val="262626"/>
      </a:dk1>
      <a:lt1>
        <a:sysClr val="window" lastClr="FFFFFF"/>
      </a:lt1>
      <a:dk2>
        <a:srgbClr val="003594"/>
      </a:dk2>
      <a:lt2>
        <a:srgbClr val="E7E6E6"/>
      </a:lt2>
      <a:accent1>
        <a:srgbClr val="71A3D8"/>
      </a:accent1>
      <a:accent2>
        <a:srgbClr val="CF0A2C"/>
      </a:accent2>
      <a:accent3>
        <a:srgbClr val="8A8C8C"/>
      </a:accent3>
      <a:accent4>
        <a:srgbClr val="CAC8C8"/>
      </a:accent4>
      <a:accent5>
        <a:srgbClr val="99D2EF"/>
      </a:accent5>
      <a:accent6>
        <a:srgbClr val="71A3D8"/>
      </a:accent6>
      <a:hlink>
        <a:srgbClr val="48A1FA"/>
      </a:hlink>
      <a:folHlink>
        <a:srgbClr val="CF0A2C"/>
      </a:folHlink>
    </a:clrScheme>
    <a:fontScheme name="AS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-default">
  <a:themeElements>
    <a:clrScheme name="b-default 7">
      <a:dk1>
        <a:srgbClr val="414142"/>
      </a:dk1>
      <a:lt1>
        <a:srgbClr val="FFFFFF"/>
      </a:lt1>
      <a:dk2>
        <a:srgbClr val="003274"/>
      </a:dk2>
      <a:lt2>
        <a:srgbClr val="808080"/>
      </a:lt2>
      <a:accent1>
        <a:srgbClr val="F37D07"/>
      </a:accent1>
      <a:accent2>
        <a:srgbClr val="4596D1"/>
      </a:accent2>
      <a:accent3>
        <a:srgbClr val="FFFFFF"/>
      </a:accent3>
      <a:accent4>
        <a:srgbClr val="363637"/>
      </a:accent4>
      <a:accent5>
        <a:srgbClr val="F8BFAA"/>
      </a:accent5>
      <a:accent6>
        <a:srgbClr val="3E87BD"/>
      </a:accent6>
      <a:hlink>
        <a:srgbClr val="003274"/>
      </a:hlink>
      <a:folHlink>
        <a:srgbClr val="025EA1"/>
      </a:folHlink>
    </a:clrScheme>
    <a:fontScheme name="b-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75000"/>
          </a:schemeClr>
        </a:solidFill>
      </a:spPr>
      <a:bodyPr wrap="square">
        <a:spAutoFit/>
      </a:bodyPr>
      <a:lstStyle>
        <a:defPPr algn="ctr">
          <a:defRPr sz="1200" b="1" dirty="0"/>
        </a:defPPr>
      </a:lstStyle>
    </a:spDef>
  </a:objectDefaults>
  <a:extraClrSchemeLst>
    <a:extraClrScheme>
      <a:clrScheme name="b-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6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7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-default">
  <a:themeElements>
    <a:clrScheme name="b-default 7">
      <a:dk1>
        <a:srgbClr val="414142"/>
      </a:dk1>
      <a:lt1>
        <a:srgbClr val="FFFFFF"/>
      </a:lt1>
      <a:dk2>
        <a:srgbClr val="003274"/>
      </a:dk2>
      <a:lt2>
        <a:srgbClr val="808080"/>
      </a:lt2>
      <a:accent1>
        <a:srgbClr val="F37D07"/>
      </a:accent1>
      <a:accent2>
        <a:srgbClr val="4596D1"/>
      </a:accent2>
      <a:accent3>
        <a:srgbClr val="FFFFFF"/>
      </a:accent3>
      <a:accent4>
        <a:srgbClr val="363637"/>
      </a:accent4>
      <a:accent5>
        <a:srgbClr val="F8BFAA"/>
      </a:accent5>
      <a:accent6>
        <a:srgbClr val="3E87BD"/>
      </a:accent6>
      <a:hlink>
        <a:srgbClr val="003274"/>
      </a:hlink>
      <a:folHlink>
        <a:srgbClr val="025EA1"/>
      </a:folHlink>
    </a:clrScheme>
    <a:fontScheme name="b-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75000"/>
          </a:schemeClr>
        </a:solidFill>
      </a:spPr>
      <a:bodyPr wrap="square">
        <a:spAutoFit/>
      </a:bodyPr>
      <a:lstStyle>
        <a:defPPr algn="ctr">
          <a:defRPr sz="1200" b="1" dirty="0"/>
        </a:defPPr>
      </a:lstStyle>
    </a:spDef>
  </a:objectDefaults>
  <a:extraClrSchemeLst>
    <a:extraClrScheme>
      <a:clrScheme name="b-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6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7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b-default">
  <a:themeElements>
    <a:clrScheme name="b-default 7">
      <a:dk1>
        <a:srgbClr val="414142"/>
      </a:dk1>
      <a:lt1>
        <a:srgbClr val="FFFFFF"/>
      </a:lt1>
      <a:dk2>
        <a:srgbClr val="003274"/>
      </a:dk2>
      <a:lt2>
        <a:srgbClr val="808080"/>
      </a:lt2>
      <a:accent1>
        <a:srgbClr val="F37D07"/>
      </a:accent1>
      <a:accent2>
        <a:srgbClr val="4596D1"/>
      </a:accent2>
      <a:accent3>
        <a:srgbClr val="FFFFFF"/>
      </a:accent3>
      <a:accent4>
        <a:srgbClr val="363637"/>
      </a:accent4>
      <a:accent5>
        <a:srgbClr val="F8BFAA"/>
      </a:accent5>
      <a:accent6>
        <a:srgbClr val="3E87BD"/>
      </a:accent6>
      <a:hlink>
        <a:srgbClr val="003274"/>
      </a:hlink>
      <a:folHlink>
        <a:srgbClr val="025EA1"/>
      </a:folHlink>
    </a:clrScheme>
    <a:fontScheme name="b-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75000"/>
          </a:schemeClr>
        </a:solidFill>
      </a:spPr>
      <a:bodyPr wrap="square">
        <a:spAutoFit/>
      </a:bodyPr>
      <a:lstStyle>
        <a:defPPr algn="ctr">
          <a:defRPr sz="1200" b="1" dirty="0"/>
        </a:defPPr>
      </a:lstStyle>
    </a:spDef>
  </a:objectDefaults>
  <a:extraClrSchemeLst>
    <a:extraClrScheme>
      <a:clrScheme name="b-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6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7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9_b-default">
  <a:themeElements>
    <a:clrScheme name="b-default 7">
      <a:dk1>
        <a:srgbClr val="414142"/>
      </a:dk1>
      <a:lt1>
        <a:srgbClr val="FFFFFF"/>
      </a:lt1>
      <a:dk2>
        <a:srgbClr val="003274"/>
      </a:dk2>
      <a:lt2>
        <a:srgbClr val="808080"/>
      </a:lt2>
      <a:accent1>
        <a:srgbClr val="F37D07"/>
      </a:accent1>
      <a:accent2>
        <a:srgbClr val="4596D1"/>
      </a:accent2>
      <a:accent3>
        <a:srgbClr val="FFFFFF"/>
      </a:accent3>
      <a:accent4>
        <a:srgbClr val="363637"/>
      </a:accent4>
      <a:accent5>
        <a:srgbClr val="F8BFAA"/>
      </a:accent5>
      <a:accent6>
        <a:srgbClr val="3E87BD"/>
      </a:accent6>
      <a:hlink>
        <a:srgbClr val="003274"/>
      </a:hlink>
      <a:folHlink>
        <a:srgbClr val="025EA1"/>
      </a:folHlink>
    </a:clrScheme>
    <a:fontScheme name="b-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-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6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7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0_b-default">
  <a:themeElements>
    <a:clrScheme name="b-default 7">
      <a:dk1>
        <a:srgbClr val="414142"/>
      </a:dk1>
      <a:lt1>
        <a:srgbClr val="FFFFFF"/>
      </a:lt1>
      <a:dk2>
        <a:srgbClr val="003274"/>
      </a:dk2>
      <a:lt2>
        <a:srgbClr val="808080"/>
      </a:lt2>
      <a:accent1>
        <a:srgbClr val="F37D07"/>
      </a:accent1>
      <a:accent2>
        <a:srgbClr val="4596D1"/>
      </a:accent2>
      <a:accent3>
        <a:srgbClr val="FFFFFF"/>
      </a:accent3>
      <a:accent4>
        <a:srgbClr val="363637"/>
      </a:accent4>
      <a:accent5>
        <a:srgbClr val="F8BFAA"/>
      </a:accent5>
      <a:accent6>
        <a:srgbClr val="3E87BD"/>
      </a:accent6>
      <a:hlink>
        <a:srgbClr val="003274"/>
      </a:hlink>
      <a:folHlink>
        <a:srgbClr val="025EA1"/>
      </a:folHlink>
    </a:clrScheme>
    <a:fontScheme name="b-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-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2">
        <a:dk1>
          <a:srgbClr val="414142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363637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594C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3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5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8E5"/>
        </a:accent5>
        <a:accent6>
          <a:srgbClr val="002C68"/>
        </a:accent6>
        <a:hlink>
          <a:srgbClr val="045FA3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4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4596D1"/>
        </a:accent1>
        <a:accent2>
          <a:srgbClr val="003274"/>
        </a:accent2>
        <a:accent3>
          <a:srgbClr val="FFFFFF"/>
        </a:accent3>
        <a:accent4>
          <a:srgbClr val="363637"/>
        </a:accent4>
        <a:accent5>
          <a:srgbClr val="B0C9E5"/>
        </a:accent5>
        <a:accent6>
          <a:srgbClr val="002C68"/>
        </a:accent6>
        <a:hlink>
          <a:srgbClr val="025EA1"/>
        </a:hlink>
        <a:folHlink>
          <a:srgbClr val="6CAED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5">
        <a:dk1>
          <a:srgbClr val="414142"/>
        </a:dk1>
        <a:lt1>
          <a:srgbClr val="FFFFFF"/>
        </a:lt1>
        <a:dk2>
          <a:srgbClr val="FFFFFF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6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F6600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FB8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-default 7">
        <a:dk1>
          <a:srgbClr val="414142"/>
        </a:dk1>
        <a:lt1>
          <a:srgbClr val="FFFFFF"/>
        </a:lt1>
        <a:dk2>
          <a:srgbClr val="003274"/>
        </a:dk2>
        <a:lt2>
          <a:srgbClr val="808080"/>
        </a:lt2>
        <a:accent1>
          <a:srgbClr val="F37D07"/>
        </a:accent1>
        <a:accent2>
          <a:srgbClr val="4596D1"/>
        </a:accent2>
        <a:accent3>
          <a:srgbClr val="FFFFFF"/>
        </a:accent3>
        <a:accent4>
          <a:srgbClr val="363637"/>
        </a:accent4>
        <a:accent5>
          <a:srgbClr val="F8BFAA"/>
        </a:accent5>
        <a:accent6>
          <a:srgbClr val="3E87BD"/>
        </a:accent6>
        <a:hlink>
          <a:srgbClr val="003274"/>
        </a:hlink>
        <a:folHlink>
          <a:srgbClr val="025EA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1610</TotalTime>
  <Words>1159</Words>
  <Application>Microsoft Office PowerPoint</Application>
  <PresentationFormat>Экран (4:3)</PresentationFormat>
  <Paragraphs>284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6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Тема Office</vt:lpstr>
      <vt:lpstr>b-default</vt:lpstr>
      <vt:lpstr>1_b-default</vt:lpstr>
      <vt:lpstr>2_b-default</vt:lpstr>
      <vt:lpstr>9_b-default</vt:lpstr>
      <vt:lpstr>10_b-default</vt:lpstr>
      <vt:lpstr>think-cell Slide</vt:lpstr>
      <vt:lpstr>Опыт АСЭ в контрактации оборудования  для серии сооружаемых энергоблоков. </vt:lpstr>
      <vt:lpstr>Цели типизации и унификации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Закупка с формулой цены</vt:lpstr>
      <vt:lpstr>Закупка с формулой цены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designer</dc:creator>
  <cp:lastModifiedBy>Кулаковский Сергей Васильевич</cp:lastModifiedBy>
  <cp:revision>597</cp:revision>
  <cp:lastPrinted>2018-11-29T06:39:41Z</cp:lastPrinted>
  <dcterms:created xsi:type="dcterms:W3CDTF">1900-01-01T00:00:00Z</dcterms:created>
  <dcterms:modified xsi:type="dcterms:W3CDTF">2018-11-29T15:40:47Z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2052-8.2.2</vt:lpwstr>
  </property>
</Properties>
</file>